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57" r:id="rId4"/>
    <p:sldId id="266" r:id="rId5"/>
    <p:sldId id="258" r:id="rId6"/>
    <p:sldId id="259" r:id="rId7"/>
    <p:sldId id="264" r:id="rId8"/>
    <p:sldId id="265" r:id="rId9"/>
    <p:sldId id="281" r:id="rId10"/>
    <p:sldId id="282" r:id="rId11"/>
    <p:sldId id="267" r:id="rId12"/>
    <p:sldId id="268" r:id="rId13"/>
    <p:sldId id="269" r:id="rId14"/>
    <p:sldId id="270" r:id="rId15"/>
    <p:sldId id="272" r:id="rId16"/>
    <p:sldId id="273" r:id="rId17"/>
    <p:sldId id="271" r:id="rId18"/>
    <p:sldId id="260" r:id="rId19"/>
    <p:sldId id="261" r:id="rId20"/>
    <p:sldId id="275" r:id="rId21"/>
    <p:sldId id="276" r:id="rId22"/>
    <p:sldId id="277" r:id="rId23"/>
    <p:sldId id="278" r:id="rId24"/>
    <p:sldId id="279"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4" d="100"/>
          <a:sy n="74" d="100"/>
        </p:scale>
        <p:origin x="-3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CC24172-A92B-411B-B3DF-82EF9F715BB7}"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F54F7-2154-426F-A185-2B79C286D02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4172-A92B-411B-B3DF-82EF9F715BB7}"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4172-A92B-411B-B3DF-82EF9F715BB7}" type="datetimeFigureOut">
              <a:rPr lang="en-US" smtClean="0"/>
              <a:pPr/>
              <a:t>1/12/2011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4172-A92B-411B-B3DF-82EF9F715BB7}"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C24172-A92B-411B-B3DF-82EF9F715BB7}"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C24172-A92B-411B-B3DF-82EF9F715BB7}"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C24172-A92B-411B-B3DF-82EF9F715BB7}" type="datetimeFigureOut">
              <a:rPr lang="en-US" smtClean="0"/>
              <a:pPr/>
              <a:t>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C24172-A92B-411B-B3DF-82EF9F715BB7}" type="datetimeFigureOut">
              <a:rPr lang="en-US" smtClean="0"/>
              <a:pPr/>
              <a:t>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24172-A92B-411B-B3DF-82EF9F715BB7}" type="datetimeFigureOut">
              <a:rPr lang="en-US" smtClean="0"/>
              <a:pPr/>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F54F7-2154-426F-A185-2B79C286D0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C24172-A92B-411B-B3DF-82EF9F715BB7}"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F54F7-2154-426F-A185-2B79C286D02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CC24172-A92B-411B-B3DF-82EF9F715BB7}" type="datetimeFigureOut">
              <a:rPr lang="en-US" smtClean="0"/>
              <a:pPr/>
              <a:t>1/12/2011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8DF54F7-2154-426F-A185-2B79C286D0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CC24172-A92B-411B-B3DF-82EF9F715BB7}" type="datetimeFigureOut">
              <a:rPr lang="en-US" smtClean="0"/>
              <a:pPr/>
              <a:t>1/12/2011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8DF54F7-2154-426F-A185-2B79C286D0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vironment.uwe.ac.uk/geocal/SoilMech/compaction/compaction.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BISMILL"/>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8229600" cy="1252728"/>
          </a:xfrm>
        </p:spPr>
        <p:txBody>
          <a:bodyPr/>
          <a:lstStyle/>
          <a:p>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ClrTx/>
            </a:pPr>
            <a:r>
              <a:rPr lang="en-US" b="1" dirty="0" smtClean="0"/>
              <a:t>Compaction by Vibration</a:t>
            </a:r>
            <a:endParaRPr lang="en-US" dirty="0" smtClean="0"/>
          </a:p>
          <a:p>
            <a:pPr lvl="1">
              <a:buClrTx/>
              <a:buFont typeface="Wingdings" pitchFamily="2" charset="2"/>
              <a:buChar char="Ø"/>
            </a:pPr>
            <a:r>
              <a:rPr lang="en-US" dirty="0" smtClean="0"/>
              <a:t>Internal vibrator (Needle vibrator) </a:t>
            </a:r>
          </a:p>
          <a:p>
            <a:pPr lvl="1">
              <a:buClrTx/>
              <a:buFont typeface="Wingdings" pitchFamily="2" charset="2"/>
              <a:buChar char="Ø"/>
            </a:pPr>
            <a:r>
              <a:rPr lang="en-US" dirty="0" smtClean="0"/>
              <a:t>Formwork vibrator (External vibrator) </a:t>
            </a:r>
          </a:p>
          <a:p>
            <a:pPr lvl="1">
              <a:buClrTx/>
              <a:buFont typeface="Wingdings" pitchFamily="2" charset="2"/>
              <a:buChar char="Ø"/>
            </a:pPr>
            <a:r>
              <a:rPr lang="en-US" dirty="0" smtClean="0"/>
              <a:t>Table vibrator </a:t>
            </a:r>
          </a:p>
          <a:p>
            <a:pPr lvl="1">
              <a:buClrTx/>
              <a:buFont typeface="Wingdings" pitchFamily="2" charset="2"/>
              <a:buChar char="Ø"/>
            </a:pPr>
            <a:r>
              <a:rPr lang="en-US" dirty="0" smtClean="0"/>
              <a:t>Platform vibrator </a:t>
            </a:r>
          </a:p>
          <a:p>
            <a:pPr lvl="1">
              <a:buClrTx/>
              <a:buFont typeface="Wingdings" pitchFamily="2" charset="2"/>
              <a:buChar char="Ø"/>
            </a:pPr>
            <a:r>
              <a:rPr lang="en-US" dirty="0" smtClean="0"/>
              <a:t>Surface vibrator (Screed vibrator) </a:t>
            </a:r>
          </a:p>
          <a:p>
            <a:pPr lvl="1">
              <a:buClrTx/>
              <a:buFont typeface="Wingdings" pitchFamily="2" charset="2"/>
              <a:buChar char="Ø"/>
            </a:pPr>
            <a:r>
              <a:rPr lang="en-US" dirty="0" smtClean="0"/>
              <a:t>Vibratory Roller</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a:ln>
            <a:solidFill>
              <a:schemeClr val="tx1"/>
            </a:solidFill>
          </a:ln>
        </p:spPr>
        <p:txBody>
          <a:bodyPr/>
          <a:lstStyle/>
          <a:p>
            <a:pPr>
              <a:buFont typeface="Wingdings" pitchFamily="2" charset="2"/>
              <a:buChar char="Ø"/>
            </a:pPr>
            <a:r>
              <a:rPr lang="en-US" b="1" dirty="0" smtClean="0"/>
              <a:t>Types of compaction plant</a:t>
            </a:r>
          </a:p>
          <a:p>
            <a:pPr lvl="1"/>
            <a:r>
              <a:rPr lang="en-US" dirty="0" smtClean="0">
                <a:hlinkClick r:id="rId2"/>
              </a:rPr>
              <a:t>Smooth-wheeled roller</a:t>
            </a:r>
            <a:r>
              <a:rPr lang="en-US" dirty="0" smtClean="0"/>
              <a:t> </a:t>
            </a:r>
          </a:p>
          <a:p>
            <a:pPr lvl="1"/>
            <a:r>
              <a:rPr lang="en-US" dirty="0" smtClean="0">
                <a:hlinkClick r:id="rId2"/>
              </a:rPr>
              <a:t>Grid roller</a:t>
            </a:r>
            <a:r>
              <a:rPr lang="en-US" dirty="0" smtClean="0"/>
              <a:t> </a:t>
            </a:r>
          </a:p>
          <a:p>
            <a:pPr lvl="1"/>
            <a:r>
              <a:rPr lang="en-US" dirty="0" smtClean="0">
                <a:hlinkClick r:id="rId2"/>
              </a:rPr>
              <a:t>Sheep foot roller</a:t>
            </a:r>
            <a:r>
              <a:rPr lang="en-US" dirty="0" smtClean="0"/>
              <a:t> </a:t>
            </a:r>
          </a:p>
          <a:p>
            <a:pPr lvl="1"/>
            <a:r>
              <a:rPr lang="en-US" dirty="0" smtClean="0">
                <a:hlinkClick r:id="rId2"/>
              </a:rPr>
              <a:t>Pneumatic-</a:t>
            </a:r>
            <a:r>
              <a:rPr lang="en-US" dirty="0" err="1" smtClean="0">
                <a:hlinkClick r:id="rId2"/>
              </a:rPr>
              <a:t>tyread</a:t>
            </a:r>
            <a:r>
              <a:rPr lang="en-US" dirty="0" smtClean="0">
                <a:hlinkClick r:id="rId2"/>
              </a:rPr>
              <a:t> roller</a:t>
            </a:r>
            <a:r>
              <a:rPr lang="en-US" dirty="0" smtClean="0"/>
              <a:t> </a:t>
            </a:r>
          </a:p>
          <a:p>
            <a:pPr lvl="1"/>
            <a:r>
              <a:rPr lang="en-US" dirty="0" smtClean="0">
                <a:hlinkClick r:id="rId2"/>
              </a:rPr>
              <a:t>Vibrating plate</a:t>
            </a:r>
            <a:r>
              <a:rPr lang="en-US" dirty="0" smtClean="0"/>
              <a:t> </a:t>
            </a:r>
          </a:p>
          <a:p>
            <a:pPr lvl="1"/>
            <a:r>
              <a:rPr lang="en-US" dirty="0" smtClean="0">
                <a:solidFill>
                  <a:srgbClr val="FFC000"/>
                </a:solidFill>
                <a:hlinkClick r:id="rId2"/>
              </a:rPr>
              <a:t>Power rammer</a:t>
            </a:r>
            <a:r>
              <a:rPr lang="en-US" dirty="0" smtClean="0">
                <a:solidFill>
                  <a:srgbClr val="FFC000"/>
                </a:solidFill>
              </a:rPr>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b="1" dirty="0" smtClean="0"/>
              <a:t>Smooth-wheeled roller</a:t>
            </a:r>
          </a:p>
          <a:p>
            <a:pPr lvl="1"/>
            <a:r>
              <a:rPr lang="en-US" dirty="0" smtClean="0"/>
              <a:t>Self-propelled or towed steel rollers ranging from 2 - 20 tones </a:t>
            </a:r>
          </a:p>
          <a:p>
            <a:pPr lvl="1"/>
            <a:r>
              <a:rPr lang="en-US" dirty="0" smtClean="0"/>
              <a:t>Suitable for: well-graded </a:t>
            </a:r>
          </a:p>
          <a:p>
            <a:pPr lvl="1">
              <a:buNone/>
            </a:pPr>
            <a:r>
              <a:rPr lang="en-US" dirty="0" smtClean="0"/>
              <a:t>    sands and gravels</a:t>
            </a:r>
            <a:br>
              <a:rPr lang="en-US" dirty="0" smtClean="0"/>
            </a:br>
            <a:r>
              <a:rPr lang="en-US" dirty="0" smtClean="0"/>
              <a:t>silts and clays of low </a:t>
            </a:r>
          </a:p>
          <a:p>
            <a:pPr lvl="1">
              <a:buNone/>
            </a:pPr>
            <a:r>
              <a:rPr lang="en-US" dirty="0" smtClean="0"/>
              <a:t>    plasticity </a:t>
            </a:r>
          </a:p>
          <a:p>
            <a:pPr lvl="1"/>
            <a:r>
              <a:rPr lang="en-US" dirty="0" smtClean="0"/>
              <a:t>Unsuitable for: uniform </a:t>
            </a:r>
          </a:p>
          <a:p>
            <a:pPr lvl="1">
              <a:buNone/>
            </a:pPr>
            <a:r>
              <a:rPr lang="en-US" dirty="0" smtClean="0"/>
              <a:t>    sands; </a:t>
            </a:r>
            <a:r>
              <a:rPr lang="en-US" dirty="0" err="1" smtClean="0"/>
              <a:t>silty</a:t>
            </a:r>
            <a:r>
              <a:rPr lang="en-US" dirty="0" smtClean="0"/>
              <a:t> sands; soft clays </a:t>
            </a:r>
          </a:p>
          <a:p>
            <a:r>
              <a:rPr lang="en-US" dirty="0" smtClean="0"/>
              <a:t> </a:t>
            </a:r>
          </a:p>
          <a:p>
            <a:endParaRPr lang="en-US" dirty="0"/>
          </a:p>
        </p:txBody>
      </p:sp>
      <p:pic>
        <p:nvPicPr>
          <p:cNvPr id="6" name="Picture 2"/>
          <p:cNvPicPr>
            <a:picLocks noChangeAspect="1" noChangeArrowheads="1"/>
          </p:cNvPicPr>
          <p:nvPr/>
        </p:nvPicPr>
        <p:blipFill>
          <a:blip r:embed="rId2"/>
          <a:srcRect/>
          <a:stretch>
            <a:fillRect/>
          </a:stretch>
        </p:blipFill>
        <p:spPr bwMode="auto">
          <a:xfrm>
            <a:off x="4953000" y="3124200"/>
            <a:ext cx="3968750"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b="1" dirty="0" smtClean="0"/>
              <a:t>Grid roller</a:t>
            </a:r>
          </a:p>
          <a:p>
            <a:pPr lvl="1"/>
            <a:r>
              <a:rPr lang="en-US" dirty="0" smtClean="0"/>
              <a:t>Towed units with rolls of 30-50 mm bars, with spaces between of 90-100 mm </a:t>
            </a:r>
          </a:p>
          <a:p>
            <a:pPr lvl="1"/>
            <a:r>
              <a:rPr lang="en-US" dirty="0" smtClean="0"/>
              <a:t>Masses range from 5-12 tones </a:t>
            </a:r>
          </a:p>
          <a:p>
            <a:pPr lvl="1"/>
            <a:r>
              <a:rPr lang="en-US" dirty="0" smtClean="0"/>
              <a:t>Suitable for: well-graded sands; soft rocks; stony soils with fine fractions </a:t>
            </a:r>
          </a:p>
          <a:p>
            <a:pPr lvl="1"/>
            <a:r>
              <a:rPr lang="en-US" dirty="0" smtClean="0"/>
              <a:t>Unsuitable for: uniform sands; salty sands; very soft clays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b="1" dirty="0" smtClean="0"/>
              <a:t>Sheep foot roller</a:t>
            </a:r>
          </a:p>
          <a:p>
            <a:pPr lvl="1"/>
            <a:r>
              <a:rPr lang="en-US" dirty="0" smtClean="0"/>
              <a:t>Also known as a 'tamping roller' </a:t>
            </a:r>
          </a:p>
          <a:p>
            <a:pPr lvl="1"/>
            <a:r>
              <a:rPr lang="en-US" dirty="0" smtClean="0"/>
              <a:t>Self propelled or towed units, with hollow drum fitted with projecting club-</a:t>
            </a:r>
          </a:p>
          <a:p>
            <a:pPr lvl="1">
              <a:buNone/>
            </a:pPr>
            <a:r>
              <a:rPr lang="en-US" dirty="0" smtClean="0"/>
              <a:t>    shaped 'feet' </a:t>
            </a:r>
          </a:p>
          <a:p>
            <a:pPr lvl="1"/>
            <a:r>
              <a:rPr lang="en-US" dirty="0" smtClean="0"/>
              <a:t>Mass range from 5-8 tones </a:t>
            </a:r>
          </a:p>
          <a:p>
            <a:pPr lvl="1"/>
            <a:r>
              <a:rPr lang="en-US" dirty="0" smtClean="0"/>
              <a:t>Suitable for: fine grained </a:t>
            </a:r>
          </a:p>
          <a:p>
            <a:pPr lvl="1">
              <a:buNone/>
            </a:pPr>
            <a:r>
              <a:rPr lang="en-US" dirty="0" smtClean="0"/>
              <a:t>    soils; sands and gravels,</a:t>
            </a:r>
          </a:p>
          <a:p>
            <a:pPr lvl="1">
              <a:buNone/>
            </a:pPr>
            <a:r>
              <a:rPr lang="en-US" dirty="0" smtClean="0"/>
              <a:t>    with &gt;20% fines </a:t>
            </a:r>
          </a:p>
          <a:p>
            <a:pPr lvl="1"/>
            <a:r>
              <a:rPr lang="en-US" dirty="0" smtClean="0"/>
              <a:t>Unsuitable for: very coarse soils; uniform gravels </a:t>
            </a:r>
          </a:p>
          <a:p>
            <a:endParaRPr lang="en-US" dirty="0"/>
          </a:p>
        </p:txBody>
      </p:sp>
      <p:pic>
        <p:nvPicPr>
          <p:cNvPr id="25605" name="Picture 5"/>
          <p:cNvPicPr>
            <a:picLocks noChangeAspect="1" noChangeArrowheads="1"/>
          </p:cNvPicPr>
          <p:nvPr/>
        </p:nvPicPr>
        <p:blipFill>
          <a:blip r:embed="rId2"/>
          <a:srcRect/>
          <a:stretch>
            <a:fillRect/>
          </a:stretch>
        </p:blipFill>
        <p:spPr bwMode="auto">
          <a:xfrm>
            <a:off x="5334000" y="3330696"/>
            <a:ext cx="2971800" cy="2268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b="1" dirty="0" smtClean="0"/>
              <a:t>Pneumatic-</a:t>
            </a:r>
            <a:r>
              <a:rPr lang="en-US" b="1" dirty="0" err="1" smtClean="0"/>
              <a:t>tyred</a:t>
            </a:r>
            <a:r>
              <a:rPr lang="en-US" b="1" dirty="0" smtClean="0"/>
              <a:t> roller</a:t>
            </a:r>
          </a:p>
          <a:p>
            <a:pPr lvl="1"/>
            <a:r>
              <a:rPr lang="en-US" dirty="0" smtClean="0"/>
              <a:t>Usually a container on two axles, with rubber-</a:t>
            </a:r>
            <a:r>
              <a:rPr lang="en-US" dirty="0" err="1" smtClean="0"/>
              <a:t>tyred</a:t>
            </a:r>
            <a:r>
              <a:rPr lang="en-US" dirty="0" smtClean="0"/>
              <a:t> wheels. </a:t>
            </a:r>
          </a:p>
          <a:p>
            <a:pPr lvl="1"/>
            <a:r>
              <a:rPr lang="en-US" dirty="0" smtClean="0"/>
              <a:t>Wheels aligned to give </a:t>
            </a:r>
          </a:p>
          <a:p>
            <a:pPr lvl="1">
              <a:buNone/>
            </a:pPr>
            <a:r>
              <a:rPr lang="en-US" dirty="0" smtClean="0"/>
              <a:t>    a full-width rolled track. </a:t>
            </a:r>
          </a:p>
          <a:p>
            <a:pPr lvl="1"/>
            <a:r>
              <a:rPr lang="en-US" dirty="0" smtClean="0"/>
              <a:t>Dead loads are added to</a:t>
            </a:r>
          </a:p>
          <a:p>
            <a:pPr lvl="1">
              <a:buNone/>
            </a:pPr>
            <a:r>
              <a:rPr lang="en-US" dirty="0" smtClean="0"/>
              <a:t>    give masses of 12-40 tones. </a:t>
            </a:r>
          </a:p>
          <a:p>
            <a:pPr lvl="1"/>
            <a:r>
              <a:rPr lang="en-US" dirty="0" smtClean="0"/>
              <a:t>Suitable for: most coarse and fine soils. </a:t>
            </a:r>
          </a:p>
          <a:p>
            <a:pPr lvl="1"/>
            <a:r>
              <a:rPr lang="en-US" dirty="0" smtClean="0"/>
              <a:t>Unsuitable for: very soft clay; highly variable soils.</a:t>
            </a:r>
          </a:p>
          <a:p>
            <a:endParaRPr lang="en-US" dirty="0"/>
          </a:p>
        </p:txBody>
      </p:sp>
      <p:pic>
        <p:nvPicPr>
          <p:cNvPr id="26626" name="Picture 2"/>
          <p:cNvPicPr>
            <a:picLocks noChangeAspect="1" noChangeArrowheads="1"/>
          </p:cNvPicPr>
          <p:nvPr/>
        </p:nvPicPr>
        <p:blipFill>
          <a:blip r:embed="rId2"/>
          <a:srcRect/>
          <a:stretch>
            <a:fillRect/>
          </a:stretch>
        </p:blipFill>
        <p:spPr bwMode="auto">
          <a:xfrm>
            <a:off x="5334000" y="2819400"/>
            <a:ext cx="2734945" cy="2247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b="1" dirty="0" smtClean="0"/>
              <a:t>Vibrating plate</a:t>
            </a:r>
          </a:p>
          <a:p>
            <a:pPr lvl="1"/>
            <a:r>
              <a:rPr lang="en-US" dirty="0" smtClean="0"/>
              <a:t>Range from hand-guided machines to larger roller combinations </a:t>
            </a:r>
          </a:p>
          <a:p>
            <a:pPr lvl="1"/>
            <a:r>
              <a:rPr lang="en-US" dirty="0" smtClean="0"/>
              <a:t>Suitable for: most soils </a:t>
            </a:r>
          </a:p>
          <a:p>
            <a:pPr lvl="1">
              <a:buNone/>
            </a:pPr>
            <a:r>
              <a:rPr lang="en-US" dirty="0" smtClean="0"/>
              <a:t>   with low to moderate </a:t>
            </a:r>
          </a:p>
          <a:p>
            <a:pPr lvl="1">
              <a:buNone/>
            </a:pPr>
            <a:r>
              <a:rPr lang="en-US" dirty="0" smtClean="0"/>
              <a:t>   fines content </a:t>
            </a:r>
          </a:p>
          <a:p>
            <a:pPr lvl="1"/>
            <a:r>
              <a:rPr lang="en-US" dirty="0" smtClean="0"/>
              <a:t>Unsuitable for: large </a:t>
            </a:r>
          </a:p>
          <a:p>
            <a:pPr lvl="1">
              <a:buNone/>
            </a:pPr>
            <a:r>
              <a:rPr lang="en-US" dirty="0" smtClean="0"/>
              <a:t>    volume work; wet clayey</a:t>
            </a:r>
          </a:p>
          <a:p>
            <a:pPr lvl="1">
              <a:buNone/>
            </a:pPr>
            <a:r>
              <a:rPr lang="en-US" dirty="0" smtClean="0"/>
              <a:t>    soils </a:t>
            </a:r>
          </a:p>
          <a:p>
            <a:endParaRPr lang="en-US" dirty="0"/>
          </a:p>
        </p:txBody>
      </p:sp>
      <p:pic>
        <p:nvPicPr>
          <p:cNvPr id="27650" name="Picture 2"/>
          <p:cNvPicPr>
            <a:picLocks noChangeAspect="1" noChangeArrowheads="1"/>
          </p:cNvPicPr>
          <p:nvPr/>
        </p:nvPicPr>
        <p:blipFill>
          <a:blip r:embed="rId2"/>
          <a:srcRect/>
          <a:stretch>
            <a:fillRect/>
          </a:stretch>
        </p:blipFill>
        <p:spPr bwMode="auto">
          <a:xfrm>
            <a:off x="5105400" y="3200400"/>
            <a:ext cx="2590800" cy="2752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b="1" dirty="0" smtClean="0"/>
              <a:t>Power rammer</a:t>
            </a:r>
          </a:p>
          <a:p>
            <a:pPr lvl="1"/>
            <a:r>
              <a:rPr lang="en-US" dirty="0" smtClean="0"/>
              <a:t>Also called a 'trench tamper' </a:t>
            </a:r>
          </a:p>
          <a:p>
            <a:pPr lvl="1"/>
            <a:r>
              <a:rPr lang="en-US" dirty="0" smtClean="0"/>
              <a:t>Hand-guided pneumatic tamper </a:t>
            </a:r>
          </a:p>
          <a:p>
            <a:pPr lvl="1"/>
            <a:r>
              <a:rPr lang="en-US" dirty="0" smtClean="0"/>
              <a:t>Suitable for: trench </a:t>
            </a:r>
          </a:p>
          <a:p>
            <a:pPr lvl="1">
              <a:buNone/>
            </a:pPr>
            <a:r>
              <a:rPr lang="en-US" dirty="0" smtClean="0"/>
              <a:t>   back-fill; work in confined </a:t>
            </a:r>
          </a:p>
          <a:p>
            <a:pPr lvl="1">
              <a:buNone/>
            </a:pPr>
            <a:r>
              <a:rPr lang="en-US" dirty="0" smtClean="0"/>
              <a:t>   areas </a:t>
            </a:r>
          </a:p>
          <a:p>
            <a:pPr lvl="1"/>
            <a:r>
              <a:rPr lang="en-US" dirty="0" smtClean="0"/>
              <a:t>Unsuitable for: large volume</a:t>
            </a:r>
          </a:p>
          <a:p>
            <a:pPr lvl="1">
              <a:buNone/>
            </a:pPr>
            <a:r>
              <a:rPr lang="en-US" dirty="0" smtClean="0"/>
              <a:t>   work </a:t>
            </a:r>
          </a:p>
          <a:p>
            <a:endParaRPr lang="en-US" dirty="0"/>
          </a:p>
        </p:txBody>
      </p:sp>
      <p:pic>
        <p:nvPicPr>
          <p:cNvPr id="28674" name="Picture 2"/>
          <p:cNvPicPr>
            <a:picLocks noChangeAspect="1" noChangeArrowheads="1"/>
          </p:cNvPicPr>
          <p:nvPr/>
        </p:nvPicPr>
        <p:blipFill>
          <a:blip r:embed="rId2"/>
          <a:srcRect/>
          <a:stretch>
            <a:fillRect/>
          </a:stretch>
        </p:blipFill>
        <p:spPr bwMode="auto">
          <a:xfrm>
            <a:off x="5867400" y="2590800"/>
            <a:ext cx="2343710" cy="3390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a:bodyPr>
          <a:lstStyle/>
          <a:p>
            <a:r>
              <a:rPr lang="en-US" sz="3600" b="1" dirty="0" smtClean="0"/>
              <a:t>Compaction techniques</a:t>
            </a:r>
          </a:p>
          <a:p>
            <a:pPr>
              <a:buClrTx/>
              <a:buFont typeface="Wingdings" pitchFamily="2" charset="2"/>
              <a:buChar char="Ø"/>
            </a:pPr>
            <a:r>
              <a:rPr lang="en-US" dirty="0" smtClean="0"/>
              <a:t> Compaction is attained by applying energy to a soil by the following methods:</a:t>
            </a:r>
          </a:p>
          <a:p>
            <a:pPr lvl="1">
              <a:buClrTx/>
              <a:buFont typeface="Wingdings" pitchFamily="2" charset="2"/>
              <a:buChar char="Ø"/>
            </a:pPr>
            <a:r>
              <a:rPr lang="en-US" dirty="0" smtClean="0"/>
              <a:t>Kneading</a:t>
            </a:r>
          </a:p>
          <a:p>
            <a:pPr lvl="1">
              <a:buClrTx/>
              <a:buFont typeface="Wingdings" pitchFamily="2" charset="2"/>
              <a:buChar char="Ø"/>
            </a:pPr>
            <a:r>
              <a:rPr lang="en-US" dirty="0" smtClean="0"/>
              <a:t>Static weight</a:t>
            </a:r>
          </a:p>
          <a:p>
            <a:pPr lvl="1">
              <a:buClrTx/>
              <a:buFont typeface="Wingdings" pitchFamily="2" charset="2"/>
              <a:buChar char="Ø"/>
            </a:pPr>
            <a:r>
              <a:rPr lang="en-US" dirty="0" smtClean="0"/>
              <a:t>Vibration</a:t>
            </a:r>
          </a:p>
          <a:p>
            <a:pPr lvl="1">
              <a:buClrTx/>
              <a:buFont typeface="Wingdings" pitchFamily="2" charset="2"/>
              <a:buChar char="Ø"/>
            </a:pPr>
            <a:r>
              <a:rPr lang="en-US" dirty="0" smtClean="0"/>
              <a:t>Impact</a:t>
            </a:r>
          </a:p>
          <a:p>
            <a:pPr lvl="1">
              <a:buClrTx/>
              <a:buFont typeface="Wingdings" pitchFamily="2" charset="2"/>
              <a:buChar char="Ø"/>
            </a:pPr>
            <a:r>
              <a:rPr lang="en-US" dirty="0" smtClean="0"/>
              <a:t>Explosives</a:t>
            </a:r>
          </a:p>
          <a:p>
            <a:pPr lvl="1">
              <a:buClrTx/>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r>
              <a:rPr lang="en-US" dirty="0" smtClean="0"/>
              <a:t>Vibration</a:t>
            </a:r>
          </a:p>
          <a:p>
            <a:pPr>
              <a:buNone/>
            </a:pPr>
            <a:r>
              <a:rPr lang="en-US" dirty="0" smtClean="0"/>
              <a:t>  			vibration is generally accept as an economical, labor saving and quality improving method of compaction, which is used in must of concrete jobs. It is especially adapted to the stiffer consistencies associated with high quality conceit.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4191000" cy="1252728"/>
          </a:xfrm>
        </p:spPr>
        <p:txBody>
          <a:bodyPr>
            <a:normAutofit/>
          </a:bodyPr>
          <a:lstStyle/>
          <a:p>
            <a:pPr algn="ctr"/>
            <a:r>
              <a:rPr lang="en-US" sz="5400" b="0" i="1" dirty="0" smtClean="0">
                <a:latin typeface="Monotype Corsiva" pitchFamily="66" charset="0"/>
              </a:rPr>
              <a:t>COMPACTION</a:t>
            </a:r>
            <a:endParaRPr lang="en-US" sz="5400" b="0" i="1" dirty="0"/>
          </a:p>
        </p:txBody>
      </p:sp>
      <p:sp>
        <p:nvSpPr>
          <p:cNvPr id="3" name="Content Placeholder 2"/>
          <p:cNvSpPr>
            <a:spLocks noGrp="1"/>
          </p:cNvSpPr>
          <p:nvPr>
            <p:ph idx="1"/>
          </p:nvPr>
        </p:nvSpPr>
        <p:spPr/>
        <p:txBody>
          <a:bodyPr/>
          <a:lstStyle/>
          <a:p>
            <a:pPr>
              <a:buNone/>
            </a:pPr>
            <a:r>
              <a:rPr lang="en-US" dirty="0" smtClean="0">
                <a:latin typeface="Monotype Corsiva" pitchFamily="66" charset="0"/>
              </a:rPr>
              <a:t>Topic</a:t>
            </a:r>
          </a:p>
          <a:p>
            <a:pPr>
              <a:buNone/>
            </a:pPr>
            <a:r>
              <a:rPr lang="en-US" dirty="0" smtClean="0">
                <a:latin typeface="Monotype Corsiva" pitchFamily="66" charset="0"/>
              </a:rPr>
              <a:t>                COMPACTION</a:t>
            </a:r>
          </a:p>
          <a:p>
            <a:pPr>
              <a:buNone/>
            </a:pPr>
            <a:r>
              <a:rPr lang="en-US" dirty="0" smtClean="0">
                <a:latin typeface="Monotype Corsiva" pitchFamily="66" charset="0"/>
              </a:rPr>
              <a:t>Presented to </a:t>
            </a:r>
          </a:p>
          <a:p>
            <a:pPr>
              <a:buNone/>
            </a:pPr>
            <a:r>
              <a:rPr lang="en-US" dirty="0" smtClean="0">
                <a:latin typeface="Monotype Corsiva" pitchFamily="66" charset="0"/>
              </a:rPr>
              <a:t>		       Dr. </a:t>
            </a:r>
            <a:r>
              <a:rPr lang="en-US" dirty="0" err="1" smtClean="0">
                <a:latin typeface="Monotype Corsiva" pitchFamily="66" charset="0"/>
              </a:rPr>
              <a:t>Ayub</a:t>
            </a:r>
            <a:r>
              <a:rPr lang="en-US" dirty="0" smtClean="0">
                <a:latin typeface="Monotype Corsiva" pitchFamily="66" charset="0"/>
              </a:rPr>
              <a:t> </a:t>
            </a:r>
            <a:r>
              <a:rPr lang="en-US" dirty="0" err="1" smtClean="0">
                <a:latin typeface="Monotype Corsiva" pitchFamily="66" charset="0"/>
              </a:rPr>
              <a:t>Elahi</a:t>
            </a:r>
            <a:endParaRPr lang="en-US" dirty="0" smtClean="0">
              <a:latin typeface="Monotype Corsiva" pitchFamily="66" charset="0"/>
            </a:endParaRPr>
          </a:p>
          <a:p>
            <a:pPr>
              <a:buNone/>
            </a:pPr>
            <a:r>
              <a:rPr lang="en-US" dirty="0" smtClean="0">
                <a:latin typeface="Monotype Corsiva" pitchFamily="66" charset="0"/>
              </a:rPr>
              <a:t>Presented by Group leader.</a:t>
            </a:r>
          </a:p>
          <a:p>
            <a:pPr>
              <a:buNone/>
            </a:pPr>
            <a:r>
              <a:rPr lang="en-US" dirty="0" smtClean="0">
                <a:latin typeface="Monotype Corsiva" pitchFamily="66" charset="0"/>
              </a:rPr>
              <a:t>              </a:t>
            </a:r>
            <a:r>
              <a:rPr lang="en-US" dirty="0" err="1" smtClean="0">
                <a:latin typeface="Monotype Corsiva" pitchFamily="66" charset="0"/>
              </a:rPr>
              <a:t>M.Zeeshan</a:t>
            </a:r>
            <a:r>
              <a:rPr lang="en-US" dirty="0" smtClean="0">
                <a:latin typeface="Monotype Corsiva" pitchFamily="66" charset="0"/>
              </a:rPr>
              <a:t> </a:t>
            </a:r>
            <a:r>
              <a:rPr lang="en-US" dirty="0" err="1" smtClean="0">
                <a:latin typeface="Monotype Corsiva" pitchFamily="66" charset="0"/>
              </a:rPr>
              <a:t>haider</a:t>
            </a:r>
            <a:r>
              <a:rPr lang="en-US" dirty="0" smtClean="0">
                <a:latin typeface="Monotype Corsiva" pitchFamily="66" charset="0"/>
              </a:rPr>
              <a:t> </a:t>
            </a:r>
            <a:r>
              <a:rPr lang="en-US" dirty="0" err="1" smtClean="0">
                <a:latin typeface="Monotype Corsiva" pitchFamily="66" charset="0"/>
              </a:rPr>
              <a:t>yousaf</a:t>
            </a:r>
            <a:r>
              <a:rPr lang="en-US" dirty="0" smtClean="0">
                <a:latin typeface="Monotype Corsiva" pitchFamily="66" charset="0"/>
              </a:rPr>
              <a:t>  Zia. # 14</a:t>
            </a:r>
          </a:p>
          <a:p>
            <a:pPr>
              <a:buNone/>
            </a:pPr>
            <a:r>
              <a:rPr lang="en-US" dirty="0" smtClean="0">
                <a:latin typeface="Monotype Corsiva" pitchFamily="66" charset="0"/>
              </a:rPr>
              <a:t>                </a:t>
            </a:r>
            <a:r>
              <a:rPr lang="en-US" dirty="0" err="1" smtClean="0">
                <a:latin typeface="Monotype Corsiva" pitchFamily="66" charset="0"/>
              </a:rPr>
              <a:t>Haider</a:t>
            </a:r>
            <a:r>
              <a:rPr lang="en-US" dirty="0" smtClean="0">
                <a:latin typeface="Monotype Corsiva" pitchFamily="66" charset="0"/>
              </a:rPr>
              <a:t> </a:t>
            </a:r>
            <a:r>
              <a:rPr lang="en-US" dirty="0" err="1" smtClean="0">
                <a:latin typeface="Monotype Corsiva" pitchFamily="66" charset="0"/>
              </a:rPr>
              <a:t>ayub</a:t>
            </a:r>
            <a:r>
              <a:rPr lang="en-US" dirty="0" smtClean="0">
                <a:latin typeface="Monotype Corsiva" pitchFamily="66" charset="0"/>
              </a:rPr>
              <a:t>      # 13</a:t>
            </a:r>
          </a:p>
          <a:p>
            <a:pPr>
              <a:buNone/>
            </a:pPr>
            <a:r>
              <a:rPr lang="en-US" dirty="0" smtClean="0">
                <a:latin typeface="Monotype Corsiva" pitchFamily="66" charset="0"/>
              </a:rPr>
              <a:t>                </a:t>
            </a:r>
            <a:r>
              <a:rPr lang="en-US" dirty="0" err="1" smtClean="0">
                <a:latin typeface="Monotype Corsiva" pitchFamily="66" charset="0"/>
              </a:rPr>
              <a:t>Bilal</a:t>
            </a:r>
            <a:r>
              <a:rPr lang="en-US" dirty="0" smtClean="0">
                <a:latin typeface="Monotype Corsiva" pitchFamily="66" charset="0"/>
              </a:rPr>
              <a:t> </a:t>
            </a:r>
            <a:r>
              <a:rPr lang="en-US" dirty="0" err="1" smtClean="0">
                <a:latin typeface="Monotype Corsiva" pitchFamily="66" charset="0"/>
              </a:rPr>
              <a:t>ansari</a:t>
            </a:r>
            <a:r>
              <a:rPr lang="en-US" smtClean="0">
                <a:latin typeface="Monotype Corsiva" pitchFamily="66" charset="0"/>
              </a:rPr>
              <a:t>       </a:t>
            </a:r>
            <a:r>
              <a:rPr lang="en-US" smtClean="0">
                <a:latin typeface="Monotype Corsiva" pitchFamily="66" charset="0"/>
              </a:rPr>
              <a:t>#35</a:t>
            </a:r>
            <a:endParaRPr lang="en-US" dirty="0" smtClean="0">
              <a:latin typeface="Monotype Corsiva" pitchFamily="66" charset="0"/>
            </a:endParaRP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8001000" cy="1024128"/>
          </a:xfrm>
        </p:spPr>
        <p:txBody>
          <a:bodyPr/>
          <a:lstStyle/>
          <a:p>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a:bodyPr>
          <a:lstStyle/>
          <a:p>
            <a:pPr>
              <a:buClr>
                <a:schemeClr val="accent4">
                  <a:lumMod val="75000"/>
                </a:schemeClr>
              </a:buClr>
              <a:buBlip>
                <a:blip r:embed="rId2"/>
              </a:buBlip>
            </a:pPr>
            <a:r>
              <a:rPr lang="en-US" sz="3500" b="1" dirty="0" smtClean="0"/>
              <a:t>Compaction as a construction process</a:t>
            </a:r>
          </a:p>
          <a:p>
            <a:pPr>
              <a:buClr>
                <a:schemeClr val="tx1"/>
              </a:buClr>
              <a:buFont typeface="Wingdings" pitchFamily="2" charset="2"/>
              <a:buChar char="Ø"/>
            </a:pPr>
            <a:r>
              <a:rPr lang="en-US" sz="3000" dirty="0" smtClean="0"/>
              <a:t>Compaction is employed in the construction of road bases, runways, earth dams, embankments and reinforced earth walls. In some cases, compaction may be used to prepare a level surface for building construction.    </a:t>
            </a:r>
          </a:p>
          <a:p>
            <a:pPr>
              <a:buClr>
                <a:schemeClr val="tx1"/>
              </a:buClr>
              <a:buFont typeface="Wingdings" pitchFamily="2" charset="2"/>
              <a:buChar char="Ø"/>
            </a:pPr>
            <a:r>
              <a:rPr lang="en-US" sz="2800" dirty="0" smtClean="0"/>
              <a:t>Soil is placed in layers, typically 75 mm to 450 mm thick. Each layer is compacted to a specified standard using rollers, vibrators or rammers.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8229600" cy="1252728"/>
          </a:xfrm>
        </p:spPr>
        <p:txBody>
          <a:bodyPr/>
          <a:lstStyle/>
          <a:p>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lnSpcReduction="10000"/>
          </a:bodyPr>
          <a:lstStyle/>
          <a:p>
            <a:pPr>
              <a:buClr>
                <a:srgbClr val="FF0000"/>
              </a:buClr>
              <a:buFont typeface="Wingdings 2" pitchFamily="18" charset="2"/>
              <a:buChar char=""/>
            </a:pPr>
            <a:r>
              <a:rPr lang="en-US" sz="3900" b="1" dirty="0" smtClean="0"/>
              <a:t>Objectives of compaction</a:t>
            </a:r>
          </a:p>
          <a:p>
            <a:pPr>
              <a:buClr>
                <a:schemeClr val="tx1"/>
              </a:buClr>
              <a:buFont typeface="Wingdings" pitchFamily="2" charset="2"/>
              <a:buChar char="Ø"/>
            </a:pPr>
            <a:r>
              <a:rPr lang="en-US" sz="3000" dirty="0" smtClean="0"/>
              <a:t>Compaction can be applied to improve the properties of an existing soil or in the process of placing fill. The main objectives are to: </a:t>
            </a:r>
          </a:p>
          <a:p>
            <a:pPr>
              <a:buClr>
                <a:schemeClr val="tx1"/>
              </a:buClr>
              <a:buFont typeface="Wingdings" pitchFamily="2" charset="2"/>
              <a:buChar char="Ø"/>
            </a:pPr>
            <a:r>
              <a:rPr lang="en-US" sz="3000" dirty="0" smtClean="0"/>
              <a:t>increase shear strength and therefore bearing capacity </a:t>
            </a:r>
          </a:p>
          <a:p>
            <a:pPr>
              <a:buClr>
                <a:schemeClr val="tx1"/>
              </a:buClr>
              <a:buFont typeface="Wingdings" pitchFamily="2" charset="2"/>
              <a:buChar char="Ø"/>
            </a:pPr>
            <a:r>
              <a:rPr lang="en-US" sz="3000" dirty="0" smtClean="0"/>
              <a:t>increase stiffness and therefore reduce future settlement </a:t>
            </a:r>
          </a:p>
          <a:p>
            <a:pPr>
              <a:buClr>
                <a:schemeClr val="tx1"/>
              </a:buClr>
              <a:buFont typeface="Wingdings" pitchFamily="2" charset="2"/>
              <a:buChar char="Ø"/>
            </a:pPr>
            <a:r>
              <a:rPr lang="en-US" sz="3000" dirty="0" smtClean="0"/>
              <a:t>decrease voids ratio and so permeability, thus reducing potential frost heave .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252728"/>
          </a:xfrm>
        </p:spPr>
        <p:txBody>
          <a:bodyPr/>
          <a:lstStyle/>
          <a:p>
            <a:r>
              <a:rPr lang="en-US" sz="48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a:bodyPr>
          <a:lstStyle/>
          <a:p>
            <a:pPr>
              <a:buClrTx/>
            </a:pPr>
            <a:r>
              <a:rPr lang="en-US" sz="3900" b="1" dirty="0" smtClean="0"/>
              <a:t>Factors affecting compaction</a:t>
            </a:r>
          </a:p>
          <a:p>
            <a:pPr>
              <a:buClr>
                <a:schemeClr val="tx1"/>
              </a:buClr>
              <a:buFont typeface="Wingdings" pitchFamily="2" charset="2"/>
              <a:buChar char="Ø"/>
            </a:pPr>
            <a:r>
              <a:rPr lang="en-US" sz="2600" dirty="0" smtClean="0"/>
              <a:t>A number of factors will affect the degree of compaction that can be achieved: </a:t>
            </a:r>
          </a:p>
          <a:p>
            <a:pPr>
              <a:buClr>
                <a:schemeClr val="tx1"/>
              </a:buClr>
              <a:buFont typeface="Wingdings" pitchFamily="2" charset="2"/>
              <a:buChar char="Ø"/>
            </a:pPr>
            <a:r>
              <a:rPr lang="en-US" sz="2600" dirty="0" smtClean="0"/>
              <a:t>Nature and type of soil, i.e. sand or clay, grading, plasticity .</a:t>
            </a:r>
          </a:p>
          <a:p>
            <a:pPr>
              <a:buClr>
                <a:schemeClr val="tx1"/>
              </a:buClr>
              <a:buFont typeface="Wingdings" pitchFamily="2" charset="2"/>
              <a:buChar char="Ø"/>
            </a:pPr>
            <a:r>
              <a:rPr lang="en-US" sz="2600" dirty="0" smtClean="0"/>
              <a:t>Water content at the time of compaction .</a:t>
            </a:r>
          </a:p>
          <a:p>
            <a:pPr>
              <a:buClr>
                <a:schemeClr val="tx1"/>
              </a:buClr>
              <a:buFont typeface="Wingdings" pitchFamily="2" charset="2"/>
              <a:buChar char="Ø"/>
            </a:pPr>
            <a:r>
              <a:rPr lang="en-US" sz="2600" dirty="0" smtClean="0"/>
              <a:t>Site conditions, e.g. weather, type of site, layer thickness </a:t>
            </a:r>
          </a:p>
          <a:p>
            <a:pPr>
              <a:buClr>
                <a:schemeClr val="tx1"/>
              </a:buClr>
              <a:buFont typeface="Wingdings" pitchFamily="2" charset="2"/>
              <a:buChar char="Ø"/>
            </a:pPr>
            <a:r>
              <a:rPr lang="en-US" sz="2600" dirty="0" err="1" smtClean="0"/>
              <a:t>Compactive</a:t>
            </a:r>
            <a:r>
              <a:rPr lang="en-US" sz="2600" dirty="0" smtClean="0"/>
              <a:t> effort: type of plant (weight, vibration, number of passes) .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0"/>
            <a:ext cx="8229600" cy="1252728"/>
          </a:xfrm>
        </p:spPr>
        <p:txBody>
          <a:bodyPr/>
          <a:lstStyle/>
          <a:p>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ClrTx/>
            </a:pPr>
            <a:r>
              <a:rPr lang="en-US" b="1" dirty="0" smtClean="0"/>
              <a:t>Effect of increased </a:t>
            </a:r>
            <a:r>
              <a:rPr lang="en-US" b="1" dirty="0" err="1" smtClean="0"/>
              <a:t>compactive</a:t>
            </a:r>
            <a:r>
              <a:rPr lang="en-US" b="1" dirty="0" smtClean="0"/>
              <a:t> effort</a:t>
            </a:r>
          </a:p>
          <a:p>
            <a:pPr>
              <a:buClrTx/>
              <a:buFont typeface="Wingdings" pitchFamily="2" charset="2"/>
              <a:buChar char="Ø"/>
            </a:pPr>
            <a:r>
              <a:rPr lang="en-US" dirty="0" smtClean="0"/>
              <a:t>The </a:t>
            </a:r>
            <a:r>
              <a:rPr lang="en-US" dirty="0" err="1" smtClean="0"/>
              <a:t>compactive</a:t>
            </a:r>
            <a:r>
              <a:rPr lang="en-US" dirty="0" smtClean="0"/>
              <a:t> effort will be greater when using a heavier roller on site or a heavier rammer in the laboratory. With greater </a:t>
            </a:r>
            <a:r>
              <a:rPr lang="en-US" dirty="0" err="1" smtClean="0"/>
              <a:t>compactive</a:t>
            </a:r>
            <a:r>
              <a:rPr lang="en-US" dirty="0" smtClean="0"/>
              <a:t> effort: </a:t>
            </a:r>
          </a:p>
          <a:p>
            <a:pPr>
              <a:buClrTx/>
              <a:buFont typeface="Wingdings" pitchFamily="2" charset="2"/>
              <a:buChar char="Ø"/>
            </a:pPr>
            <a:r>
              <a:rPr lang="en-US" dirty="0" smtClean="0"/>
              <a:t>maximum dry density increases </a:t>
            </a:r>
          </a:p>
          <a:p>
            <a:pPr>
              <a:buClrTx/>
              <a:buFont typeface="Wingdings" pitchFamily="2" charset="2"/>
              <a:buChar char="Ø"/>
            </a:pPr>
            <a:r>
              <a:rPr lang="en-US" dirty="0" smtClean="0"/>
              <a:t>optimum water content decreases </a:t>
            </a:r>
          </a:p>
          <a:p>
            <a:pPr>
              <a:buClrTx/>
              <a:buFont typeface="Wingdings" pitchFamily="2" charset="2"/>
              <a:buChar char="Ø"/>
            </a:pPr>
            <a:r>
              <a:rPr lang="en-US" dirty="0" smtClean="0"/>
              <a:t>air-voids content remains almost the same.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8229600" cy="1252728"/>
          </a:xfrm>
        </p:spPr>
        <p:txBody>
          <a:bodyPr/>
          <a:lstStyle/>
          <a:p>
            <a:r>
              <a:rPr lang="en-US" sz="48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3800" b="1" dirty="0" smtClean="0"/>
              <a:t>           Effect of soil type</a:t>
            </a:r>
          </a:p>
          <a:p>
            <a:pPr>
              <a:buClrTx/>
              <a:buFont typeface="Wingdings" pitchFamily="2" charset="2"/>
              <a:buChar char="Ø"/>
            </a:pPr>
            <a:r>
              <a:rPr lang="en-US" sz="2800" dirty="0" smtClean="0"/>
              <a:t>Well-graded granular soils can be compacted to higher densities than uniform or </a:t>
            </a:r>
            <a:r>
              <a:rPr lang="en-US" sz="2800" dirty="0" err="1" smtClean="0"/>
              <a:t>silty</a:t>
            </a:r>
            <a:r>
              <a:rPr lang="en-US" sz="2800" dirty="0" smtClean="0"/>
              <a:t> soils.</a:t>
            </a:r>
            <a:br>
              <a:rPr lang="en-US" sz="2800" dirty="0" smtClean="0"/>
            </a:br>
            <a:endParaRPr lang="en-US" sz="2800" dirty="0" smtClean="0"/>
          </a:p>
          <a:p>
            <a:pPr>
              <a:buClrTx/>
              <a:buFont typeface="Wingdings" pitchFamily="2" charset="2"/>
              <a:buChar char="Ø"/>
            </a:pPr>
            <a:r>
              <a:rPr lang="en-US" sz="2800" dirty="0" smtClean="0"/>
              <a:t>Clays of high plasticity may have water contents over 30% and achieve similar densities (and therefore strengths) to those of lower plasticity with water contents below 20%.</a:t>
            </a:r>
            <a:br>
              <a:rPr lang="en-US" sz="2800" dirty="0" smtClean="0"/>
            </a:br>
            <a:endParaRPr lang="en-US" sz="2800" dirty="0" smtClean="0"/>
          </a:p>
          <a:p>
            <a:pPr>
              <a:buClrTx/>
              <a:buFont typeface="Wingdings" pitchFamily="2" charset="2"/>
              <a:buChar char="Ø"/>
            </a:pPr>
            <a:r>
              <a:rPr lang="en-US" sz="2800" dirty="0" smtClean="0"/>
              <a:t>As the % of fines and the plasticity of a soil </a:t>
            </a:r>
            <a:r>
              <a:rPr lang="en-US" sz="2800" dirty="0" err="1" smtClean="0"/>
              <a:t>increses</a:t>
            </a:r>
            <a:r>
              <a:rPr lang="en-US" sz="2800" dirty="0" smtClean="0"/>
              <a:t>, the compaction curve becomes flatter and therefore less sensitive to moisture content. Equally, the maximum dry density will be relatively low.</a:t>
            </a:r>
          </a:p>
          <a:p>
            <a:pPr>
              <a:buClrTx/>
              <a:buFont typeface="Wingdings" pitchFamily="2" charset="2"/>
              <a:buChar char="Ø"/>
            </a:pP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buNone/>
            </a:pPr>
            <a:endParaRPr lang="en-US" sz="4000" dirty="0" smtClean="0">
              <a:latin typeface="Monotype Corsiva" pitchFamily="66" charset="0"/>
            </a:endParaRPr>
          </a:p>
          <a:p>
            <a:pPr lvl="1">
              <a:buNone/>
            </a:pPr>
            <a:r>
              <a:rPr lang="en-US" sz="4000" dirty="0" smtClean="0">
                <a:latin typeface="Monotype Corsiva" pitchFamily="66" charset="0"/>
              </a:rPr>
              <a:t>                     The End  </a:t>
            </a:r>
            <a:endParaRPr lang="en-US" sz="5400" dirty="0" smtClean="0">
              <a:latin typeface="Monotype Corsiva" pitchFamily="66" charset="0"/>
            </a:endParaRPr>
          </a:p>
          <a:p>
            <a:pPr>
              <a:buNone/>
            </a:pPr>
            <a:r>
              <a:rPr lang="en-US" sz="5400" dirty="0" smtClean="0">
                <a:latin typeface="Monotype Corsiva" pitchFamily="66" charset="0"/>
              </a:rPr>
              <a:t>            </a:t>
            </a:r>
          </a:p>
          <a:p>
            <a:pPr>
              <a:buNone/>
            </a:pPr>
            <a:r>
              <a:rPr lang="en-US" sz="5400" smtClean="0">
                <a:latin typeface="Monotype Corsiva" pitchFamily="66" charset="0"/>
              </a:rPr>
              <a:t>             </a:t>
            </a:r>
            <a:r>
              <a:rPr lang="en-US" sz="7200" smtClean="0">
                <a:latin typeface="Monotype Corsiva" pitchFamily="66" charset="0"/>
              </a:rPr>
              <a:t>Thanks </a:t>
            </a:r>
            <a:endParaRPr lang="en-US" sz="7200" dirty="0">
              <a:latin typeface="Monotype Corsiv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6858000" cy="1295400"/>
          </a:xfrm>
        </p:spPr>
        <p:txBody>
          <a:bodyPr>
            <a:normAutofit/>
          </a:bodyPr>
          <a:lstStyle/>
          <a:p>
            <a:pPr algn="r"/>
            <a:r>
              <a:rPr lang="en-US" sz="7200" dirty="0" smtClean="0">
                <a:latin typeface="Monotype Corsiva" pitchFamily="66" charset="0"/>
              </a:rPr>
              <a:t>COMPACTION</a:t>
            </a:r>
            <a:endParaRPr lang="en-US" sz="7200" dirty="0">
              <a:latin typeface="Monotype Corsiva" pitchFamily="66" charset="0"/>
            </a:endParaRPr>
          </a:p>
        </p:txBody>
      </p:sp>
      <p:pic>
        <p:nvPicPr>
          <p:cNvPr id="10242" name="Picture 2" descr="mhtml:file://D:\Compaction.mht!http://environment.uwe.ac.uk/geocal/SoilMech/compaction/pics/compactw.gif"/>
          <p:cNvPicPr>
            <a:picLocks noChangeAspect="1" noChangeArrowheads="1"/>
          </p:cNvPicPr>
          <p:nvPr/>
        </p:nvPicPr>
        <p:blipFill>
          <a:blip r:embed="rId2"/>
          <a:srcRect/>
          <a:stretch>
            <a:fillRect/>
          </a:stretch>
        </p:blipFill>
        <p:spPr bwMode="auto">
          <a:xfrm>
            <a:off x="1066800" y="1828800"/>
            <a:ext cx="6019800" cy="464686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Font typeface="Wingdings" pitchFamily="2" charset="2"/>
              <a:buChar char="Ø"/>
            </a:pPr>
            <a:endParaRPr lang="en-US" dirty="0" smtClean="0"/>
          </a:p>
          <a:p>
            <a:pPr>
              <a:buClrTx/>
              <a:buFont typeface="Wingdings" pitchFamily="2" charset="2"/>
              <a:buChar char="§"/>
            </a:pPr>
            <a:r>
              <a:rPr lang="en-US" sz="3600" b="1" dirty="0" smtClean="0"/>
              <a:t>Definition </a:t>
            </a:r>
          </a:p>
          <a:p>
            <a:pPr>
              <a:buClrTx/>
              <a:buFont typeface="Wingdings" pitchFamily="2" charset="2"/>
              <a:buChar char="Ø"/>
            </a:pPr>
            <a:r>
              <a:rPr lang="en-US" sz="2800" dirty="0" smtClean="0"/>
              <a:t>Compaction is a process that brings about an increase in soil density or unit weight, accompanied by a decrease in air volume. There is usually no change in water content.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Monotype Corsiva" pitchFamily="66" charset="0"/>
              </a:rPr>
              <a:t>COMPACTION</a:t>
            </a:r>
            <a:endParaRPr lang="en-US" sz="4000" dirty="0">
              <a:latin typeface="Monotype Corsiva" pitchFamily="66" charset="0"/>
            </a:endParaRPr>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process by which the porosity of a given form of sediment is decrease as a result of its mineral grains being squeezed together by the weight of overlying sediment or by mechanical means.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Font typeface="Wingdings" pitchFamily="2" charset="2"/>
              <a:buChar char="Ø"/>
            </a:pPr>
            <a:endParaRPr lang="en-US" dirty="0" smtClean="0"/>
          </a:p>
          <a:p>
            <a:pPr>
              <a:buFont typeface="Wingdings" pitchFamily="2" charset="2"/>
              <a:buChar char="Ø"/>
            </a:pPr>
            <a:r>
              <a:rPr lang="en-US" dirty="0" smtClean="0"/>
              <a:t>Types of compaction</a:t>
            </a:r>
          </a:p>
          <a:p>
            <a:pPr lvl="1"/>
            <a:r>
              <a:rPr lang="en-US" dirty="0" smtClean="0"/>
              <a:t>Soil compaction </a:t>
            </a:r>
          </a:p>
          <a:p>
            <a:pPr lvl="1"/>
            <a:r>
              <a:rPr lang="en-US" dirty="0" smtClean="0"/>
              <a:t>Dynamic compaction</a:t>
            </a:r>
          </a:p>
          <a:p>
            <a:pPr lvl="1"/>
            <a:r>
              <a:rPr lang="en-US" dirty="0" smtClean="0"/>
              <a:t>Waste compaction</a:t>
            </a:r>
          </a:p>
          <a:p>
            <a:pPr lvl="1"/>
            <a:r>
              <a:rPr lang="en-US" dirty="0" smtClean="0"/>
              <a:t>Data compaction</a:t>
            </a:r>
          </a:p>
          <a:p>
            <a:pPr lvl="1"/>
            <a:r>
              <a:rPr lang="en-US" dirty="0" smtClean="0"/>
              <a:t>Cold compaction</a:t>
            </a:r>
          </a:p>
          <a:p>
            <a:pPr lvl="1"/>
            <a:r>
              <a:rPr lang="en-US" dirty="0" smtClean="0"/>
              <a:t>Powder compaction</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Monotype Corsiva" pitchFamily="66" charset="0"/>
              </a:rPr>
              <a:t>COMPACTION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en-US" dirty="0" smtClean="0"/>
          </a:p>
          <a:p>
            <a:pPr>
              <a:buFont typeface="Wingdings" pitchFamily="2" charset="2"/>
              <a:buChar char="Ø"/>
            </a:pPr>
            <a:r>
              <a:rPr lang="en-US" dirty="0" smtClean="0"/>
              <a:t>Powder compaction</a:t>
            </a:r>
          </a:p>
          <a:p>
            <a:pPr lvl="1"/>
            <a:r>
              <a:rPr lang="en-US" dirty="0" smtClean="0"/>
              <a:t>Redirect from cold</a:t>
            </a:r>
          </a:p>
          <a:p>
            <a:pPr lvl="1"/>
            <a:r>
              <a:rPr lang="en-US" dirty="0" smtClean="0"/>
              <a:t>Many equipment used</a:t>
            </a:r>
          </a:p>
          <a:p>
            <a:pPr lvl="1"/>
            <a:r>
              <a:rPr lang="en-US" dirty="0" smtClean="0"/>
              <a:t>Also known is powder pressing</a:t>
            </a:r>
          </a:p>
          <a:p>
            <a:pPr lvl="1"/>
            <a:r>
              <a:rPr lang="en-US" dirty="0" smtClean="0"/>
              <a:t>Three major stages for fabrication techniques</a:t>
            </a:r>
          </a:p>
          <a:p>
            <a:pPr lvl="1"/>
            <a:r>
              <a:rPr lang="en-US" dirty="0" smtClean="0"/>
              <a:t>First primary material is physical powdered divided into small individual particles</a:t>
            </a:r>
          </a:p>
          <a:p>
            <a:pPr lvl="1"/>
            <a:endParaRPr lang="en-US" dirty="0" smtClean="0"/>
          </a:p>
          <a:p>
            <a:pPr lvl="1">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r>
              <a:rPr lang="en-US" dirty="0" smtClean="0"/>
              <a:t>Dynamic compaction</a:t>
            </a:r>
          </a:p>
          <a:p>
            <a:pPr lvl="1"/>
            <a:r>
              <a:rPr lang="en-US" dirty="0" smtClean="0"/>
              <a:t>To increase the density of soil</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8229600" cy="1252728"/>
          </a:xfrm>
        </p:spPr>
        <p:txBody>
          <a:bodyPr/>
          <a:lstStyle/>
          <a:p>
            <a:r>
              <a:rPr lang="en-US" sz="4400" dirty="0" smtClean="0">
                <a:latin typeface="Monotype Corsiva" pitchFamily="66" charset="0"/>
              </a:rPr>
              <a:t>COMPACTION</a:t>
            </a:r>
            <a:endParaRPr lang="en-US" dirty="0"/>
          </a:p>
        </p:txBody>
      </p:sp>
      <p:sp>
        <p:nvSpPr>
          <p:cNvPr id="3" name="Content Placeholder 2"/>
          <p:cNvSpPr>
            <a:spLocks noGrp="1"/>
          </p:cNvSpPr>
          <p:nvPr>
            <p:ph idx="1"/>
          </p:nvPr>
        </p:nvSpPr>
        <p:spPr/>
        <p:txBody>
          <a:bodyPr/>
          <a:lstStyle/>
          <a:p>
            <a:pPr>
              <a:buClrTx/>
            </a:pPr>
            <a:r>
              <a:rPr lang="en-US" b="1" dirty="0" smtClean="0"/>
              <a:t>Methods of compacting concrete.</a:t>
            </a:r>
          </a:p>
          <a:p>
            <a:pPr>
              <a:buClrTx/>
              <a:buNone/>
            </a:pPr>
            <a:r>
              <a:rPr lang="en-US" sz="2800" b="1" dirty="0" smtClean="0"/>
              <a:t>              Hand Compaction</a:t>
            </a:r>
            <a:endParaRPr lang="en-US" sz="2800" dirty="0" smtClean="0"/>
          </a:p>
          <a:p>
            <a:pPr lvl="1"/>
            <a:endParaRPr lang="en-US" dirty="0" smtClean="0"/>
          </a:p>
          <a:p>
            <a:pPr lvl="1">
              <a:buClrTx/>
              <a:buFont typeface="Wingdings" pitchFamily="2" charset="2"/>
              <a:buChar char="Ø"/>
            </a:pPr>
            <a:r>
              <a:rPr lang="en-US" dirty="0" err="1" smtClean="0"/>
              <a:t>Rodding</a:t>
            </a:r>
            <a:endParaRPr lang="en-US" dirty="0" smtClean="0"/>
          </a:p>
          <a:p>
            <a:pPr lvl="1">
              <a:buClrTx/>
              <a:buFont typeface="Wingdings" pitchFamily="2" charset="2"/>
              <a:buChar char="Ø"/>
            </a:pPr>
            <a:r>
              <a:rPr lang="en-US" dirty="0" smtClean="0"/>
              <a:t>Ramming </a:t>
            </a:r>
          </a:p>
          <a:p>
            <a:pPr lvl="1">
              <a:buClrTx/>
              <a:buFont typeface="Wingdings" pitchFamily="2" charset="2"/>
              <a:buChar char="Ø"/>
            </a:pPr>
            <a:r>
              <a:rPr lang="en-US" dirty="0" smtClean="0"/>
              <a:t>Tamping</a:t>
            </a:r>
          </a:p>
          <a:p>
            <a:pPr>
              <a:buClrTx/>
              <a:buFont typeface="Wingdings" pitchFamily="2" charset="2"/>
              <a:buChar char="Ø"/>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2">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209</TotalTime>
  <Words>732</Words>
  <Application>Microsoft Office PowerPoint</Application>
  <PresentationFormat>On-screen Show (4:3)</PresentationFormat>
  <Paragraphs>158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Slide 1</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COMPACTION</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intel</dc:creator>
  <cp:lastModifiedBy>intel</cp:lastModifiedBy>
  <cp:revision>33</cp:revision>
  <dcterms:created xsi:type="dcterms:W3CDTF">2010-12-24T20:54:24Z</dcterms:created>
  <dcterms:modified xsi:type="dcterms:W3CDTF">2011-01-12T14:58:46Z</dcterms:modified>
</cp:coreProperties>
</file>