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72" r:id="rId2"/>
    <p:sldId id="257" r:id="rId3"/>
    <p:sldId id="260" r:id="rId4"/>
    <p:sldId id="258" r:id="rId5"/>
    <p:sldId id="261" r:id="rId6"/>
    <p:sldId id="262" r:id="rId7"/>
    <p:sldId id="266" r:id="rId8"/>
    <p:sldId id="267" r:id="rId9"/>
    <p:sldId id="268" r:id="rId10"/>
    <p:sldId id="264" r:id="rId11"/>
    <p:sldId id="269" r:id="rId12"/>
    <p:sldId id="270" r:id="rId13"/>
    <p:sldId id="311" r:id="rId14"/>
    <p:sldId id="276" r:id="rId15"/>
    <p:sldId id="299" r:id="rId16"/>
    <p:sldId id="277" r:id="rId17"/>
    <p:sldId id="302" r:id="rId18"/>
    <p:sldId id="279" r:id="rId19"/>
    <p:sldId id="303" r:id="rId20"/>
    <p:sldId id="280" r:id="rId21"/>
    <p:sldId id="286" r:id="rId22"/>
    <p:sldId id="281" r:id="rId23"/>
    <p:sldId id="304" r:id="rId24"/>
    <p:sldId id="300" r:id="rId25"/>
    <p:sldId id="282" r:id="rId26"/>
    <p:sldId id="287" r:id="rId27"/>
    <p:sldId id="301" r:id="rId28"/>
    <p:sldId id="288" r:id="rId29"/>
    <p:sldId id="283" r:id="rId30"/>
    <p:sldId id="285" r:id="rId31"/>
    <p:sldId id="290" r:id="rId32"/>
    <p:sldId id="291" r:id="rId33"/>
    <p:sldId id="306" r:id="rId34"/>
    <p:sldId id="292" r:id="rId35"/>
    <p:sldId id="293" r:id="rId36"/>
    <p:sldId id="294" r:id="rId37"/>
    <p:sldId id="305" r:id="rId38"/>
    <p:sldId id="274" r:id="rId39"/>
    <p:sldId id="309" r:id="rId40"/>
    <p:sldId id="295" r:id="rId41"/>
    <p:sldId id="296" r:id="rId42"/>
    <p:sldId id="307" r:id="rId43"/>
    <p:sldId id="310" r:id="rId44"/>
    <p:sldId id="297" r:id="rId45"/>
    <p:sldId id="312" r:id="rId46"/>
    <p:sldId id="308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0B7A7-AAD9-45FA-B7B7-9F8345D20A47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AF329-EFD0-47E7-825C-B45EDB6DB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1344-0B0A-4CA6-9F30-786778C49F72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DD6-4103-4109-8C92-6F2945B8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1344-0B0A-4CA6-9F30-786778C49F72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DD6-4103-4109-8C92-6F2945B8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1344-0B0A-4CA6-9F30-786778C49F72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DD6-4103-4109-8C92-6F2945B8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1344-0B0A-4CA6-9F30-786778C49F72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DD6-4103-4109-8C92-6F2945B8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1344-0B0A-4CA6-9F30-786778C49F72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DD6-4103-4109-8C92-6F2945B8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1344-0B0A-4CA6-9F30-786778C49F72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DD6-4103-4109-8C92-6F2945B8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1344-0B0A-4CA6-9F30-786778C49F72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DD6-4103-4109-8C92-6F2945B8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1344-0B0A-4CA6-9F30-786778C49F72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DD6-4103-4109-8C92-6F2945B8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1344-0B0A-4CA6-9F30-786778C49F72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DD6-4103-4109-8C92-6F2945B8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1344-0B0A-4CA6-9F30-786778C49F72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21DD6-4103-4109-8C92-6F2945B836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F1344-0B0A-4CA6-9F30-786778C49F72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7F21DD6-4103-4109-8C92-6F2945B836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CF1344-0B0A-4CA6-9F30-786778C49F72}" type="datetimeFigureOut">
              <a:rPr lang="en-US" smtClean="0"/>
              <a:pPr/>
              <a:t>1/4/2011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7F21DD6-4103-4109-8C92-6F2945B836C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CURING CONCRETE</a:t>
            </a:r>
            <a:endParaRPr lang="en-US" dirty="0"/>
          </a:p>
        </p:txBody>
      </p:sp>
      <p:pic>
        <p:nvPicPr>
          <p:cNvPr id="4" name="Content Placeholder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643182"/>
            <a:ext cx="3643338" cy="2500330"/>
          </a:xfrm>
        </p:spPr>
      </p:pic>
      <p:pic>
        <p:nvPicPr>
          <p:cNvPr id="5" name="Content Placeholder 5" descr="http://t1.gstatic.com/images?q=tbn:ANd9GcTppjO-f688KtLK_R2B10SY9DKPfUlHigMpW7alKF5mZA0gdjwV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071678"/>
            <a:ext cx="342902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Hydration (stage 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Stage I is followed by a period of a few hours of relatively low heat evolution.</a:t>
            </a:r>
          </a:p>
          <a:p>
            <a:r>
              <a:rPr lang="en-US" dirty="0" smtClean="0"/>
              <a:t> This is called the dormant, or induction period.</a:t>
            </a:r>
          </a:p>
          <a:p>
            <a:r>
              <a:rPr lang="en-US" dirty="0" smtClean="0"/>
              <a:t>Paste becomes stiff and not workable</a:t>
            </a:r>
          </a:p>
          <a:p>
            <a:endParaRPr lang="en-US" dirty="0"/>
          </a:p>
        </p:txBody>
      </p:sp>
      <p:pic>
        <p:nvPicPr>
          <p:cNvPr id="5" name="Content Placeholder 4" descr="Heat evolution curve from conduction calorimetry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2671925"/>
            <a:ext cx="4038600" cy="29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Hydration (stage 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main period of hydration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alite</a:t>
            </a:r>
            <a:r>
              <a:rPr lang="en-US" dirty="0" smtClean="0"/>
              <a:t> and </a:t>
            </a:r>
            <a:r>
              <a:rPr lang="en-US" dirty="0" err="1" smtClean="0"/>
              <a:t>belite</a:t>
            </a:r>
            <a:r>
              <a:rPr lang="en-US" dirty="0" smtClean="0"/>
              <a:t> in the cement start to react</a:t>
            </a:r>
          </a:p>
          <a:p>
            <a:r>
              <a:rPr lang="en-US" dirty="0" smtClean="0"/>
              <a:t>formation of calcium silicate hydrate and calcium hydroxide</a:t>
            </a:r>
          </a:p>
          <a:p>
            <a:endParaRPr lang="en-US" dirty="0"/>
          </a:p>
        </p:txBody>
      </p:sp>
      <p:pic>
        <p:nvPicPr>
          <p:cNvPr id="5" name="Content Placeholder 4" descr="Heat evolution curve from conduction calorimetry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2671925"/>
            <a:ext cx="4038600" cy="29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Hydration (stage III)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time concrete strengths increase</a:t>
            </a:r>
          </a:p>
          <a:p>
            <a:r>
              <a:rPr lang="en-US" dirty="0" smtClean="0"/>
              <a:t>maximum heat evolution occurs typically between about 10 and 20 hours</a:t>
            </a:r>
          </a:p>
          <a:p>
            <a:r>
              <a:rPr lang="en-US" dirty="0" smtClean="0"/>
              <a:t>after mixing and then gradually tails off</a:t>
            </a:r>
            <a:endParaRPr lang="en-US" dirty="0"/>
          </a:p>
        </p:txBody>
      </p:sp>
      <p:pic>
        <p:nvPicPr>
          <p:cNvPr id="5" name="Content Placeholder 4" descr="Heat evolution curve from conduction calorimetry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2671925"/>
            <a:ext cx="4038600" cy="29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http://t1.gstatic.com/images?q=tbn:ANd9GcT1l_HvWaqWv-DtGe8ZZAfgompOFn3l5Of9joqm__3fvRO4Ul7Ca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0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WHAT ARE PURPOSES OR FUNCTIONS??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929322" y="2857496"/>
            <a:ext cx="2698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????????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2" descr="http://t0.gstatic.com/images?q=tbn:ANd9GcSb5EZ_Xb9bC7VkWvx1dAPROzvPdYeHGKtJw72ICe7ps8Yqv0El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214686"/>
            <a:ext cx="1914525" cy="2390775"/>
          </a:xfrm>
          <a:prstGeom prst="rect">
            <a:avLst/>
          </a:prstGeom>
          <a:noFill/>
          <a:scene3d>
            <a:camera prst="orthographicFront"/>
            <a:lightRig rig="threePt" dir="t">
              <a:rot lat="0" lon="0" rev="1800000"/>
            </a:lightRig>
          </a:scene3d>
          <a:sp3d extrusionH="6350" contourW="6350">
            <a:bevelT w="6350"/>
            <a:bevelB w="6350"/>
          </a:sp3d>
        </p:spPr>
      </p:pic>
      <p:sp>
        <p:nvSpPr>
          <p:cNvPr id="6" name="Rectangle 5"/>
          <p:cNvSpPr/>
          <p:nvPr/>
        </p:nvSpPr>
        <p:spPr>
          <a:xfrm>
            <a:off x="285720" y="857232"/>
            <a:ext cx="61268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HOW TO CURE???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main purposes of curing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Maintaining mixing water in concrete during the early hardening process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2. Reducing the loss of mixing water from the surface of the concrete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Accelerating strength gain using heat and additional moisture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mixing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ways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err="1" smtClean="0"/>
              <a:t>Ponding</a:t>
            </a:r>
            <a:r>
              <a:rPr lang="en-US" dirty="0" smtClean="0"/>
              <a:t> or immersion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Spraying or fogging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Saturated wet coverings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Left in place forms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214282" y="0"/>
            <a:ext cx="1714512" cy="121442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 purpose</a:t>
            </a:r>
            <a:endParaRPr lang="en-US" dirty="0"/>
          </a:p>
        </p:txBody>
      </p:sp>
      <p:pic>
        <p:nvPicPr>
          <p:cNvPr id="26626" name="Picture 2" descr="http://t2.gstatic.com/images?q=tbn:ANd9GcS5VDvW61lU4fXKHEar9XuOAm9O46BMfzCrA8DLsMCjAkVLmEp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38975" y="142852"/>
            <a:ext cx="2105025" cy="217170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mixing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First way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 </a:t>
            </a:r>
            <a:r>
              <a:rPr lang="en-US" dirty="0" err="1" smtClean="0"/>
              <a:t>Ponding</a:t>
            </a:r>
            <a:r>
              <a:rPr lang="en-US" dirty="0" smtClean="0"/>
              <a:t> OR immersion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images (1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57818" y="4071942"/>
            <a:ext cx="2466975" cy="1847850"/>
          </a:xfrm>
        </p:spPr>
      </p:pic>
      <p:pic>
        <p:nvPicPr>
          <p:cNvPr id="6" name="Picture 2" descr="http://t0.gstatic.com/images?q=tbn:ANd9GcRaebADFqTF4Bn1WWX4sgyR3AHD9rl7MUrJw14sIddzUm2qvDTRdFXkMpD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071942"/>
            <a:ext cx="2790825" cy="1209676"/>
          </a:xfrm>
          <a:prstGeom prst="rect">
            <a:avLst/>
          </a:prstGeom>
          <a:noFill/>
        </p:spPr>
      </p:pic>
      <p:pic>
        <p:nvPicPr>
          <p:cNvPr id="7" name="Content Placeholder 4" descr="images (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2143116"/>
            <a:ext cx="2619375" cy="1743075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>
            <a:off x="6715140" y="500042"/>
            <a:ext cx="1428760" cy="612648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mixing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Ponding</a:t>
            </a:r>
            <a:r>
              <a:rPr lang="en-US" b="1" dirty="0" smtClean="0"/>
              <a:t> or Immersion</a:t>
            </a:r>
          </a:p>
          <a:p>
            <a:r>
              <a:rPr lang="en-US" b="1" dirty="0" smtClean="0"/>
              <a:t>ASTM C192/C192M</a:t>
            </a:r>
          </a:p>
          <a:p>
            <a:r>
              <a:rPr lang="en-US" b="1" dirty="0" smtClean="0"/>
              <a:t>Ideal for preventing loss of moisture</a:t>
            </a:r>
          </a:p>
          <a:p>
            <a:r>
              <a:rPr lang="en-US" b="1" dirty="0" smtClean="0"/>
              <a:t>Maintain uniform temperature</a:t>
            </a:r>
          </a:p>
          <a:p>
            <a:r>
              <a:rPr lang="en-US" b="1" dirty="0" smtClean="0"/>
              <a:t>Disadvantages:</a:t>
            </a:r>
          </a:p>
          <a:p>
            <a:pPr lvl="1"/>
            <a:r>
              <a:rPr lang="en-US" dirty="0" smtClean="0"/>
              <a:t>Requires considerable labor and supervision</a:t>
            </a:r>
          </a:p>
          <a:p>
            <a:pPr lvl="1"/>
            <a:r>
              <a:rPr lang="en-US" dirty="0" smtClean="0"/>
              <a:t>Impractical for big jobs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mixing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71500" indent="-571500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way</a:t>
            </a:r>
          </a:p>
          <a:p>
            <a:pPr marL="571500" indent="-571500">
              <a:buNone/>
            </a:pPr>
            <a:endParaRPr lang="en-US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marL="571500" indent="-571500">
              <a:buNone/>
            </a:pPr>
            <a:r>
              <a:rPr lang="en-US" dirty="0" smtClean="0"/>
              <a:t>Spraying and fogging</a:t>
            </a:r>
            <a:endParaRPr lang="en-US" dirty="0"/>
          </a:p>
        </p:txBody>
      </p:sp>
      <p:pic>
        <p:nvPicPr>
          <p:cNvPr id="5" name="Content Placeholder 4" descr="images (3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5000" y="3504406"/>
            <a:ext cx="1905000" cy="1266825"/>
          </a:xfrm>
        </p:spPr>
      </p:pic>
      <p:pic>
        <p:nvPicPr>
          <p:cNvPr id="33794" name="Picture 2" descr="http://t1.gstatic.com/images?q=tbn:ANd9GcTjAVnJkD1YiNCTutjWNJ5YTjDA8KZBuHHoe6QNuxDJ87H_wEX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4357694"/>
            <a:ext cx="2466975" cy="1847851"/>
          </a:xfrm>
          <a:prstGeom prst="rect">
            <a:avLst/>
          </a:prstGeom>
          <a:noFill/>
        </p:spPr>
      </p:pic>
      <p:sp>
        <p:nvSpPr>
          <p:cNvPr id="7" name="Cloud Callout 6"/>
          <p:cNvSpPr/>
          <p:nvPr/>
        </p:nvSpPr>
        <p:spPr>
          <a:xfrm>
            <a:off x="7072330" y="500042"/>
            <a:ext cx="1571636" cy="82696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Spraying or Fogging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ASTM C192</a:t>
            </a:r>
          </a:p>
          <a:p>
            <a:r>
              <a:rPr lang="en-US" b="1" dirty="0" smtClean="0"/>
              <a:t>Excellent method when temperature is above freezing and humidity is low.</a:t>
            </a:r>
          </a:p>
          <a:p>
            <a:r>
              <a:rPr lang="en-US" b="1" dirty="0" smtClean="0"/>
              <a:t>Disadvantages:</a:t>
            </a:r>
          </a:p>
          <a:p>
            <a:pPr lvl="1"/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Water erosion of the newly finished concrete form.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	CURING CONCRETE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buNone/>
            </a:pPr>
            <a:r>
              <a:rPr lang="en-US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Presented to</a:t>
            </a:r>
          </a:p>
          <a:p>
            <a:pPr algn="ctr">
              <a:buNone/>
            </a:pPr>
            <a:r>
              <a:rPr lang="en-US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                              Dr</a:t>
            </a:r>
            <a:r>
              <a:rPr lang="en-US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. </a:t>
            </a:r>
            <a:r>
              <a:rPr lang="en-US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Ayub</a:t>
            </a:r>
            <a:r>
              <a:rPr lang="en-US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Elahi</a:t>
            </a:r>
            <a:endParaRPr lang="en-US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>
              <a:buNone/>
            </a:pP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   </a:t>
            </a:r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		 Presented by</a:t>
            </a:r>
          </a:p>
          <a:p>
            <a:pPr lvl="5"/>
            <a:r>
              <a:rPr lang="en-US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Waqar</a:t>
            </a:r>
            <a:r>
              <a:rPr lang="en-US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Saleem</a:t>
            </a:r>
            <a:endParaRPr lang="en-US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 lvl="4"/>
            <a:r>
              <a:rPr lang="en-US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Muhammad </a:t>
            </a:r>
            <a:r>
              <a:rPr lang="en-US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Jahanzeb</a:t>
            </a:r>
            <a:endParaRPr lang="en-US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 lvl="3"/>
            <a:r>
              <a:rPr lang="en-US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Muhammad </a:t>
            </a:r>
            <a:r>
              <a:rPr lang="en-US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Javed</a:t>
            </a:r>
            <a:endParaRPr lang="en-US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 lvl="2"/>
            <a:r>
              <a:rPr lang="en-US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Muhammad </a:t>
            </a:r>
            <a:r>
              <a:rPr lang="en-US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Akmal</a:t>
            </a:r>
            <a:endParaRPr lang="en-US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pPr lvl="2"/>
            <a:r>
              <a:rPr lang="en-US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Umair</a:t>
            </a:r>
            <a:r>
              <a:rPr lang="en-US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 </a:t>
            </a:r>
            <a:r>
              <a:rPr lang="en-US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Yaseen</a:t>
            </a:r>
            <a:endParaRPr lang="en-US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Arial Black" pitchFamily="34" charset="0"/>
            </a:endParaRPr>
          </a:p>
          <a:p>
            <a:endParaRPr lang="en-US" dirty="0"/>
          </a:p>
        </p:txBody>
      </p:sp>
      <p:pic>
        <p:nvPicPr>
          <p:cNvPr id="38914" name="Picture 2" descr="http://t0.gstatic.com/images?q=tbn:ANd9GcRwex2eeYsNOT8x791Gz9YyaJWcm4Cp6WQsKgAnKaff4azzWoiG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57166"/>
            <a:ext cx="2466975" cy="1847851"/>
          </a:xfrm>
          <a:prstGeom prst="rect">
            <a:avLst/>
          </a:prstGeom>
          <a:noFill/>
        </p:spPr>
      </p:pic>
      <p:pic>
        <p:nvPicPr>
          <p:cNvPr id="38916" name="Picture 4" descr="http://t0.gstatic.com/images?q=tbn:ANd9GcRRMWLzTXNjUG4YXuZGnnwbPkt5AjT9E3epvMcTZg7YLadCZpq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000240"/>
            <a:ext cx="1781175" cy="2562226"/>
          </a:xfrm>
          <a:prstGeom prst="rect">
            <a:avLst/>
          </a:prstGeom>
          <a:noFill/>
        </p:spPr>
      </p:pic>
      <p:pic>
        <p:nvPicPr>
          <p:cNvPr id="87041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57818" y="4143380"/>
            <a:ext cx="34480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mixing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71500" indent="-571500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way</a:t>
            </a:r>
          </a:p>
          <a:p>
            <a:pPr marL="571500" indent="-571500"/>
            <a:r>
              <a:rPr lang="en-US" b="1" dirty="0" smtClean="0"/>
              <a:t>ASTM</a:t>
            </a:r>
            <a:r>
              <a:rPr lang="en-US" dirty="0" smtClean="0"/>
              <a:t> C84-36 </a:t>
            </a:r>
          </a:p>
          <a:p>
            <a:pPr marL="571500" indent="-571500">
              <a:buNone/>
            </a:pPr>
            <a:endParaRPr lang="en-US" dirty="0" smtClean="0"/>
          </a:p>
          <a:p>
            <a:pPr marL="571500" indent="-571500">
              <a:buNone/>
            </a:pPr>
            <a:r>
              <a:rPr lang="en-US" dirty="0" smtClean="0"/>
              <a:t>Saturated wet covering</a:t>
            </a:r>
            <a:endParaRPr lang="en-US" dirty="0"/>
          </a:p>
        </p:txBody>
      </p:sp>
      <p:pic>
        <p:nvPicPr>
          <p:cNvPr id="5" name="Content Placeholder 4" descr="images (6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38775" y="3204369"/>
            <a:ext cx="2457450" cy="1866900"/>
          </a:xfrm>
        </p:spPr>
      </p:pic>
      <p:pic>
        <p:nvPicPr>
          <p:cNvPr id="32770" name="Picture 2" descr="http://t3.gstatic.com/images?q=tbn:ANd9GcQfsh7EFSABc2y0U2wVXBw8yUDN4qMFTTQu6fZs0oI14HpxrLwBc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4572008"/>
            <a:ext cx="1676400" cy="1314451"/>
          </a:xfrm>
          <a:prstGeom prst="rect">
            <a:avLst/>
          </a:prstGeom>
          <a:noFill/>
        </p:spPr>
      </p:pic>
      <p:sp>
        <p:nvSpPr>
          <p:cNvPr id="6" name="Line Callout 3 (No Border) 5"/>
          <p:cNvSpPr/>
          <p:nvPr/>
        </p:nvSpPr>
        <p:spPr>
          <a:xfrm>
            <a:off x="428596" y="0"/>
            <a:ext cx="1285884" cy="969814"/>
          </a:xfrm>
          <a:prstGeom prst="callout3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Wet coverings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Moisture-retaining fabrics saturated with water </a:t>
            </a:r>
            <a:r>
              <a:rPr lang="en-US" dirty="0" err="1" smtClean="0"/>
              <a:t>i.e</a:t>
            </a:r>
            <a:r>
              <a:rPr lang="en-US" dirty="0" smtClean="0"/>
              <a:t> burlap, cotton mats, rugs.</a:t>
            </a:r>
          </a:p>
          <a:p>
            <a:r>
              <a:rPr lang="en-US" dirty="0" smtClean="0"/>
              <a:t>Advantage</a:t>
            </a:r>
          </a:p>
          <a:p>
            <a:r>
              <a:rPr lang="en-US" dirty="0" smtClean="0"/>
              <a:t>1. no discoloration</a:t>
            </a:r>
          </a:p>
          <a:p>
            <a:r>
              <a:rPr lang="en-US" dirty="0" smtClean="0"/>
              <a:t>2 Resistant to rot and fire</a:t>
            </a:r>
          </a:p>
          <a:p>
            <a:r>
              <a:rPr lang="en-US" dirty="0" smtClean="0"/>
              <a:t>Disadvantage</a:t>
            </a:r>
          </a:p>
          <a:p>
            <a:r>
              <a:rPr lang="en-US" dirty="0" smtClean="0"/>
              <a:t>Periodic additions of water</a:t>
            </a:r>
          </a:p>
          <a:p>
            <a:r>
              <a:rPr lang="en-US" dirty="0" smtClean="0"/>
              <a:t>Use of </a:t>
            </a:r>
            <a:r>
              <a:rPr lang="en-US" dirty="0" err="1" smtClean="0"/>
              <a:t>polythylene</a:t>
            </a:r>
            <a:r>
              <a:rPr lang="en-US" dirty="0" smtClean="0"/>
              <a:t> film over wet covering will eliminate continuous watering</a:t>
            </a:r>
          </a:p>
          <a:p>
            <a:r>
              <a:rPr lang="en-US" dirty="0" smtClean="0"/>
              <a:t>ASTM C171(MATERIAL)</a:t>
            </a:r>
            <a:endParaRPr lang="en-U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mixing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way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Left in place forms</a:t>
            </a:r>
            <a:endParaRPr lang="en-US" dirty="0"/>
          </a:p>
        </p:txBody>
      </p:sp>
      <p:pic>
        <p:nvPicPr>
          <p:cNvPr id="6" name="Content Placeholder 5" descr="images (7)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95937" y="3066256"/>
            <a:ext cx="2143125" cy="2143125"/>
          </a:xfrm>
        </p:spPr>
      </p:pic>
      <p:pic>
        <p:nvPicPr>
          <p:cNvPr id="38914" name="Picture 2" descr="http://t1.gstatic.com/images?q=tbn:ANd9GcT_NZtlImX4-A9g9eb-YbmY_H5KMAMmZQ_Ygcf1C41D06TFzqM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2714620"/>
            <a:ext cx="1304925" cy="3514726"/>
          </a:xfrm>
          <a:prstGeom prst="rect">
            <a:avLst/>
          </a:prstGeom>
          <a:noFill/>
        </p:spPr>
      </p:pic>
      <p:sp>
        <p:nvSpPr>
          <p:cNvPr id="7" name="Cloud Callout 6"/>
          <p:cNvSpPr/>
          <p:nvPr/>
        </p:nvSpPr>
        <p:spPr>
          <a:xfrm>
            <a:off x="6215074" y="0"/>
            <a:ext cx="1714512" cy="121444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mixing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Left in place forms</a:t>
            </a:r>
          </a:p>
          <a:p>
            <a:r>
              <a:rPr lang="en-US" dirty="0" smtClean="0"/>
              <a:t>Advantages </a:t>
            </a:r>
          </a:p>
          <a:p>
            <a:r>
              <a:rPr lang="en-US" dirty="0" smtClean="0"/>
              <a:t>No extra cost or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Easy </a:t>
            </a:r>
          </a:p>
          <a:p>
            <a:r>
              <a:rPr lang="en-US" dirty="0" smtClean="0"/>
              <a:t>Disadvantages</a:t>
            </a:r>
          </a:p>
          <a:p>
            <a:r>
              <a:rPr lang="en-US" dirty="0" smtClean="0"/>
              <a:t>Risky </a:t>
            </a:r>
          </a:p>
          <a:p>
            <a:r>
              <a:rPr lang="en-US" dirty="0" smtClean="0"/>
              <a:t>Extra care in hot weather</a:t>
            </a:r>
          </a:p>
          <a:p>
            <a:r>
              <a:rPr lang="en-US" dirty="0" smtClean="0"/>
              <a:t>And wood forms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loss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3 ways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Impervious paper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 plastic sheets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Membrane-forming compounds 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loud Callout 4"/>
          <p:cNvSpPr/>
          <p:nvPr/>
        </p:nvSpPr>
        <p:spPr>
          <a:xfrm>
            <a:off x="428596" y="214290"/>
            <a:ext cx="1571636" cy="9698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loss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 smtClean="0"/>
              <a:t>1</a:t>
            </a:r>
            <a:r>
              <a:rPr lang="en-US" i="1" baseline="30000" dirty="0" smtClean="0"/>
              <a:t>st</a:t>
            </a:r>
            <a:r>
              <a:rPr lang="en-US" i="1" dirty="0" smtClean="0"/>
              <a:t> way</a:t>
            </a:r>
          </a:p>
          <a:p>
            <a:r>
              <a:rPr lang="fi-FI" b="1" dirty="0" smtClean="0"/>
              <a:t>ASTM</a:t>
            </a:r>
            <a:r>
              <a:rPr lang="fi-FI" dirty="0" smtClean="0"/>
              <a:t> C 309. (AASHTO M 148</a:t>
            </a:r>
            <a:endParaRPr lang="en-US" i="1" dirty="0" smtClean="0"/>
          </a:p>
          <a:p>
            <a:r>
              <a:rPr lang="en-US" i="1" dirty="0" smtClean="0"/>
              <a:t>Covering concrete with impervious paper or plastic sheets</a:t>
            </a:r>
          </a:p>
          <a:p>
            <a:endParaRPr lang="en-US" i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9938" name="Picture 2" descr="http://t0.gstatic.com/images?q=tbn:ANd9GcROZKoW6XraZ7WfDum12u6OmmMug-7Ctl3Fle_0b1PvIECqSb0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4572008"/>
            <a:ext cx="2466975" cy="1847851"/>
          </a:xfrm>
          <a:prstGeom prst="rect">
            <a:avLst/>
          </a:prstGeom>
          <a:noFill/>
        </p:spPr>
      </p:pic>
      <p:pic>
        <p:nvPicPr>
          <p:cNvPr id="39940" name="Picture 4" descr="http://t3.gstatic.com/images?q=tbn:ANd9GcSlnkq59QPTO9RCam-U1CKaQKPj6mhEQ0dXy0cZnwTN1ml8mKtV2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214554"/>
            <a:ext cx="2914650" cy="1562100"/>
          </a:xfrm>
          <a:prstGeom prst="rect">
            <a:avLst/>
          </a:prstGeom>
          <a:noFill/>
        </p:spPr>
      </p:pic>
      <p:sp>
        <p:nvSpPr>
          <p:cNvPr id="7" name="Cloud Callout 6"/>
          <p:cNvSpPr/>
          <p:nvPr/>
        </p:nvSpPr>
        <p:spPr>
          <a:xfrm>
            <a:off x="428596" y="214290"/>
            <a:ext cx="1571636" cy="9698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Impervious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Two sheets of </a:t>
            </a:r>
            <a:r>
              <a:rPr lang="en-US" dirty="0" err="1" smtClean="0"/>
              <a:t>kraft</a:t>
            </a:r>
            <a:r>
              <a:rPr lang="en-US" dirty="0" smtClean="0"/>
              <a:t> paper cemented </a:t>
            </a:r>
            <a:r>
              <a:rPr lang="en-US" dirty="0" err="1" smtClean="0"/>
              <a:t>tegether</a:t>
            </a:r>
            <a:r>
              <a:rPr lang="en-US" dirty="0" smtClean="0"/>
              <a:t> by a </a:t>
            </a:r>
            <a:r>
              <a:rPr lang="en-US" dirty="0" err="1" smtClean="0"/>
              <a:t>bitumious</a:t>
            </a:r>
            <a:r>
              <a:rPr lang="en-US" dirty="0" smtClean="0"/>
              <a:t> adhesive with fiber </a:t>
            </a:r>
            <a:r>
              <a:rPr lang="en-US" dirty="0" err="1" smtClean="0"/>
              <a:t>reinforcment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Advantages</a:t>
            </a:r>
          </a:p>
          <a:p>
            <a:r>
              <a:rPr lang="en-US" dirty="0" smtClean="0"/>
              <a:t>Very efficient for curing horizontal surfaces</a:t>
            </a:r>
          </a:p>
          <a:p>
            <a:r>
              <a:rPr lang="en-US" dirty="0" smtClean="0"/>
              <a:t>Periodic addition of water are not required</a:t>
            </a:r>
          </a:p>
          <a:p>
            <a:r>
              <a:rPr lang="en-US" dirty="0" smtClean="0"/>
              <a:t>Assures suitable hydration by preventing loss of moisture</a:t>
            </a:r>
          </a:p>
          <a:p>
            <a:r>
              <a:rPr lang="en-US" dirty="0" smtClean="0"/>
              <a:t>Reusable</a:t>
            </a:r>
          </a:p>
          <a:p>
            <a:r>
              <a:rPr lang="en-US" dirty="0" smtClean="0"/>
              <a:t>Tears and holes can easily be repaired with patches</a:t>
            </a:r>
          </a:p>
          <a:p>
            <a:r>
              <a:rPr lang="en-US" dirty="0" smtClean="0"/>
              <a:t>Disadvantage</a:t>
            </a:r>
          </a:p>
          <a:p>
            <a:r>
              <a:rPr lang="en-US" dirty="0" smtClean="0"/>
              <a:t>Marginal cost</a:t>
            </a:r>
          </a:p>
          <a:p>
            <a:r>
              <a:rPr lang="en-US" dirty="0" smtClean="0"/>
              <a:t>ASRM C171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428596" y="214290"/>
            <a:ext cx="2000264" cy="9698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Reducing loss of water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loss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way</a:t>
            </a:r>
          </a:p>
          <a:p>
            <a:endParaRPr lang="en-US" dirty="0" smtClean="0"/>
          </a:p>
          <a:p>
            <a:r>
              <a:rPr lang="en-US" dirty="0" smtClean="0"/>
              <a:t>Plastic sheets</a:t>
            </a:r>
            <a:endParaRPr lang="en-US" dirty="0"/>
          </a:p>
        </p:txBody>
      </p:sp>
      <p:pic>
        <p:nvPicPr>
          <p:cNvPr id="17410" name="Picture 2" descr="http://t1.gstatic.com/images?q=tbn:ANd9GcQDmcQ_XtGsmIO8lsTPpnGu4zUxbLIP9vRUgkp1kul8LJJbEwQff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1857364"/>
            <a:ext cx="3071834" cy="2428892"/>
          </a:xfrm>
          <a:prstGeom prst="rect">
            <a:avLst/>
          </a:prstGeom>
          <a:noFill/>
        </p:spPr>
      </p:pic>
      <p:pic>
        <p:nvPicPr>
          <p:cNvPr id="17412" name="Picture 4" descr="http://t0.gstatic.com/images?q=tbn:ANd9GcTl6GJJfcJecbUKInSGkeLciiXGOaXjjMLeaD0CCpwxy5CED9Rz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4000504"/>
            <a:ext cx="2038350" cy="22479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Plastic sheets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Polyethylene films, 4-mil thickness</a:t>
            </a:r>
          </a:p>
          <a:p>
            <a:r>
              <a:rPr lang="en-US" dirty="0" smtClean="0"/>
              <a:t>Advantages</a:t>
            </a:r>
          </a:p>
          <a:p>
            <a:r>
              <a:rPr lang="en-US" dirty="0" smtClean="0"/>
              <a:t>Lightweight</a:t>
            </a:r>
          </a:p>
          <a:p>
            <a:r>
              <a:rPr lang="en-US" dirty="0" smtClean="0"/>
              <a:t>Effective moisture barrier</a:t>
            </a:r>
          </a:p>
          <a:p>
            <a:r>
              <a:rPr lang="en-US" dirty="0" smtClean="0"/>
              <a:t>Easily applied to complex as well as simple shapes</a:t>
            </a:r>
          </a:p>
          <a:p>
            <a:r>
              <a:rPr lang="en-US" dirty="0" smtClean="0"/>
              <a:t>Disadvantages</a:t>
            </a:r>
          </a:p>
          <a:p>
            <a:r>
              <a:rPr lang="en-US" dirty="0" smtClean="0"/>
              <a:t>Can cause patchy discoloration</a:t>
            </a:r>
          </a:p>
          <a:p>
            <a:r>
              <a:rPr lang="en-US" dirty="0" smtClean="0"/>
              <a:t>More pronounced when film is wrinkled</a:t>
            </a:r>
          </a:p>
          <a:p>
            <a:r>
              <a:rPr lang="en-US" dirty="0" smtClean="0"/>
              <a:t>Periodic additions of water may be necessary to prevent discoloration</a:t>
            </a:r>
          </a:p>
          <a:p>
            <a:r>
              <a:rPr lang="en-US" dirty="0" smtClean="0"/>
              <a:t>ASTM C  171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Reducing loss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i="1" dirty="0" smtClean="0"/>
              <a:t>Applying membrane-forming curing compounds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62" name="Picture 2" descr="http://t3.gstatic.com/images?q=tbn:ANd9GcQMQ5HORQ92I0zwaqpoQYdJuzOVFRqph_5qDT8cL6M23LK9UY_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429000"/>
            <a:ext cx="2786082" cy="2071702"/>
          </a:xfrm>
          <a:prstGeom prst="rect">
            <a:avLst/>
          </a:prstGeom>
          <a:noFill/>
        </p:spPr>
      </p:pic>
      <p:pic>
        <p:nvPicPr>
          <p:cNvPr id="40964" name="Picture 4" descr="http://t2.gstatic.com/images?q=tbn:ANd9GcSaD1qP1AnC69MR7iEQlFcjGeNA3KXSnK2VHbF9_VUSilEXX1Q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000372"/>
            <a:ext cx="2743200" cy="1666875"/>
          </a:xfrm>
          <a:prstGeom prst="rect">
            <a:avLst/>
          </a:prstGeom>
          <a:noFill/>
        </p:spPr>
      </p:pic>
      <p:sp>
        <p:nvSpPr>
          <p:cNvPr id="7" name="Cloud Callout 6"/>
          <p:cNvSpPr/>
          <p:nvPr/>
        </p:nvSpPr>
        <p:spPr>
          <a:xfrm>
            <a:off x="428596" y="214290"/>
            <a:ext cx="1571636" cy="9698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</p:spPr>
        <p:txBody>
          <a:bodyPr/>
          <a:lstStyle/>
          <a:p>
            <a:r>
              <a:rPr lang="en-US" dirty="0" smtClean="0"/>
              <a:t>Curing Concrete ( ASTM C31)</a:t>
            </a:r>
            <a:endParaRPr lang="en-US" dirty="0"/>
          </a:p>
        </p:txBody>
      </p:sp>
      <p:pic>
        <p:nvPicPr>
          <p:cNvPr id="5" name="Content Placeholder 4" descr="http://t3.gstatic.com/images?q=tbn:ANd9GcQPxn5m1f_lAUqaJYydhny0UZ5eHWF7jaw7sDVwb9By2fsPTA-r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350046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http://t1.gstatic.com/images?q=tbn:ANd9GcSRsxZnFmgqdows6TJ6ocmbQGVQZZx3c_ZxmVDX3xF5xxNLEa8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3000372"/>
            <a:ext cx="2533650" cy="1809751"/>
          </a:xfrm>
          <a:prstGeom prst="rect">
            <a:avLst/>
          </a:prstGeom>
          <a:noFill/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372 0.6524 C -0.16007 0.64084 -0.15313 0.63552 -0.14913 0.62349 C -0.14253 0.60384 -0.15087 0.61979 -0.14201 0.59852 C -0.12361 0.55388 -0.13524 0.58464 -0.11875 0.55018 C -0.1092 0.53029 -0.10191 0.50879 -0.09271 0.48843 C -0.08941 0.46646 -0.08507 0.44496 -0.07813 0.42461 C -0.07587 0.4179 -0.07344 0.41073 -0.06944 0.40541 C -0.06563 0.40032 -0.05642 0.39177 -0.05642 0.39177 C -0.04149 0.39685 -0.04618 0.39755 -0.03472 0.40541 C -0.02882 0.42484 -0.0184 0.44079 -0.01146 0.45953 C -0.00451 0.4778 -0.01319 0.46068 -0.00434 0.47687 C -0.00035 0.49237 0.00625 0.50578 0.01024 0.52127 C 0.01076 0.52567 0.01007 0.53076 0.01163 0.53469 C 0.01753 0.54903 0.0283 0.56082 0.0349 0.57516 C 0.03559 0.57955 0.04271 0.60638 0.04358 0.608 C 0.04601 0.61239 0.05035 0.61424 0.05365 0.61771 C 0.06476 0.62928 0.07083 0.63668 0.08264 0.64477 C 0.08316 0.64662 0.08281 0.64963 0.0842 0.65055 C 0.09097 0.65518 0.09913 0.65587 0.1059 0.66027 C 0.11528 0.66651 0.12309 0.67322 0.13333 0.67576 C 0.14184 0.64292 0.13767 0.5636 0.13785 0.55411 C 0.13837 0.53469 0.13924 0.51526 0.14062 0.49607 C 0.14392 0.45143 0.15434 0.4068 0.16528 0.36494 C 0.16701 0.35823 0.16632 0.35037 0.16823 0.34366 C 0.17031 0.33672 0.17448 0.33094 0.17691 0.32424 C 0.18767 0.2951 0.19566 0.27127 0.21597 0.25092 C 0.23524 0.23173 0.25677 0.22363 0.27986 0.21623 C 0.29236 0.21739 0.30503 0.21785 0.31753 0.21993 C 0.33194 0.22248 0.34653 0.25139 0.35226 0.26642 C 0.3566 0.30041 0.36562 0.33302 0.37118 0.36679 C 0.37465 0.3883 0.37552 0.41073 0.3783 0.43247 C 0.37326 0.48566 0.37014 0.54186 0.36094 0.59459 C 0.36042 0.61193 0.35833 0.62928 0.35955 0.64662 C 0.3599 0.6524 0.36372 0.6568 0.36528 0.66212 C 0.36875 0.67322 0.3684 0.68501 0.3783 0.68917 C 0.38819 0.68016 0.39497 0.67137 0.4059 0.66397 C 0.40972 0.65564 0.41545 0.64917 0.41892 0.64084 C 0.42014 0.63783 0.42708 0.60661 0.4276 0.6043 C 0.42899 0.58695 0.43003 0.56938 0.43194 0.55203 C 0.43281 0.54417 0.43628 0.53677 0.43628 0.52891 C 0.43628 0.51156 0.43333 0.49422 0.43194 0.47687 C 0.43281 0.47016 0.43628 0.44056 0.44358 0.43617 C 0.44757 0.43386 0.45226 0.43362 0.4566 0.43247 C 0.46042 0.41512 0.46424 0.39338 0.47257 0.37835 C 0.47535 0.37326 0.47934 0.36956 0.48264 0.36494 C 0.50312 0.33557 0.52604 0.30365 0.55521 0.28954 C 0.58142 0.27683 0.60885 0.27151 0.6349 0.25856 C 0.63993 0.24884 0.6375 0.25624 0.63628 0.24121 C 0.63247 0.19658 0.63229 0.17299 0.61024 0.13506 C 0.58038 0.08349 0.55174 0.04255 0.50295 0.02498 C 0.4783 0.01596 0.45139 0.01827 0.42622 0.01549 C 0.42309 0.01411 0.42083 0.00994 0.41753 0.00971 C 0.40521 0.00832 0.39219 0.01572 0.37986 0.01734 C 0.36007 0.02012 0.36111 0.01919 0.33924 0.01919 L 0.45955 -0.03677 L -0.01146 -0.04441 L -0.0651 -0.03677 L -0.05503 -0.01943 L -0.03472 -0.01943 L 2.77778E-7 7.12303E-7 " pathEditMode="relative" ptsTypes="fffffffffffffffffffffffffffffffffffffffffffffffffffffAAAAA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Membrane-forming 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Liquid membrane-forming compounds use to retard or reduce evaporation of water</a:t>
            </a:r>
          </a:p>
          <a:p>
            <a:r>
              <a:rPr lang="en-US" dirty="0" smtClean="0"/>
              <a:t>Waxes, resins, chlorinated rubber</a:t>
            </a:r>
          </a:p>
          <a:p>
            <a:r>
              <a:rPr lang="en-US" dirty="0" smtClean="0"/>
              <a:t>Advantages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 hand-operated or power-driven spray equipment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One coat 150-200 </a:t>
            </a:r>
            <a:r>
              <a:rPr lang="en-US" dirty="0" err="1" smtClean="0"/>
              <a:t>sft</a:t>
            </a:r>
            <a:r>
              <a:rPr lang="en-US" dirty="0" smtClean="0"/>
              <a:t> per gallon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Disadvantages  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Extra cost</a:t>
            </a:r>
          </a:p>
          <a:p>
            <a:pPr algn="ctr">
              <a:buFont typeface="Wingdings" pitchFamily="2" charset="2"/>
              <a:buChar char="§"/>
            </a:pPr>
            <a:r>
              <a:rPr lang="en-US" dirty="0" smtClean="0"/>
              <a:t>Skilled </a:t>
            </a:r>
            <a:r>
              <a:rPr lang="en-US" dirty="0" err="1" smtClean="0"/>
              <a:t>labour</a:t>
            </a:r>
            <a:endParaRPr lang="en-US" dirty="0" smtClean="0"/>
          </a:p>
          <a:p>
            <a:r>
              <a:rPr lang="en-US" dirty="0" smtClean="0"/>
              <a:t>ASTM C309</a:t>
            </a:r>
          </a:p>
          <a:p>
            <a:r>
              <a:rPr lang="en-US" dirty="0" smtClean="0"/>
              <a:t>Efficiency check ASTM </a:t>
            </a:r>
            <a:r>
              <a:rPr lang="en-US" b="1" dirty="0" err="1" smtClean="0"/>
              <a:t>ASTM</a:t>
            </a:r>
            <a:r>
              <a:rPr lang="en-US" b="1" dirty="0" smtClean="0"/>
              <a:t> C156 - 09a </a:t>
            </a:r>
          </a:p>
          <a:p>
            <a:r>
              <a:rPr lang="en-US" dirty="0" smtClean="0"/>
              <a:t>		</a:t>
            </a:r>
            <a:endParaRPr lang="en-US" dirty="0"/>
          </a:p>
        </p:txBody>
      </p:sp>
      <p:pic>
        <p:nvPicPr>
          <p:cNvPr id="14338" name="Picture 2" descr="http://t2.gstatic.com/images?q=tbn:ANd9GcQ3sObGQuhIh08NrZj_cPxRKjbyEipXcMaK0Nf2vRnHlbaA33_pz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000504"/>
            <a:ext cx="2038350" cy="22479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4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5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8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strength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 ways </a:t>
            </a:r>
          </a:p>
          <a:p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Curing steam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Heating coils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Electrical heated forms or pads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Concrete blanket</a:t>
            </a:r>
          </a:p>
          <a:p>
            <a:pPr marL="571500" indent="-571500">
              <a:buFont typeface="+mj-lt"/>
              <a:buAutoNum type="romanUcPeriod"/>
            </a:pP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428596" y="214290"/>
            <a:ext cx="1571636" cy="9698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nd</a:t>
            </a:r>
            <a:r>
              <a:rPr lang="en-US" dirty="0" smtClean="0"/>
              <a:t> purpose</a:t>
            </a:r>
            <a:endParaRPr lang="en-US" dirty="0"/>
          </a:p>
        </p:txBody>
      </p:sp>
      <p:pic>
        <p:nvPicPr>
          <p:cNvPr id="13314" name="Picture 2" descr="http://t1.gstatic.com/images?q=tbn:ANd9GcQCABBBRHBa0xeEioJMZPzKp-qNBitDo7AHnkDEtivvmIYQezw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3143248"/>
            <a:ext cx="1847850" cy="247650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strength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way</a:t>
            </a:r>
          </a:p>
          <a:p>
            <a:r>
              <a:rPr lang="en-US" b="1" dirty="0" smtClean="0"/>
              <a:t>Steam Curing</a:t>
            </a:r>
          </a:p>
          <a:p>
            <a:r>
              <a:rPr lang="en-US" b="1" dirty="0" smtClean="0"/>
              <a:t>Advantageous where early strength gain is required, or</a:t>
            </a:r>
          </a:p>
          <a:p>
            <a:r>
              <a:rPr lang="en-US" b="1" dirty="0" smtClean="0"/>
              <a:t>Additional heat is required to accomplish hydration, ex. cold weather.</a:t>
            </a:r>
          </a:p>
          <a:p>
            <a:r>
              <a:rPr lang="en-US" b="1" dirty="0" smtClean="0"/>
              <a:t>Two Methods:</a:t>
            </a:r>
          </a:p>
          <a:p>
            <a:pPr lvl="1"/>
            <a:r>
              <a:rPr lang="en-US" dirty="0" smtClean="0"/>
              <a:t>Live steam (atmospheric pressure)</a:t>
            </a:r>
          </a:p>
          <a:p>
            <a:pPr lvl="1"/>
            <a:r>
              <a:rPr lang="en-US" dirty="0" smtClean="0"/>
              <a:t>Autoclave (high pressure)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428596" y="214290"/>
            <a:ext cx="1571636" cy="9698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nd</a:t>
            </a:r>
            <a:r>
              <a:rPr lang="en-US" dirty="0" smtClean="0"/>
              <a:t> purpose</a:t>
            </a:r>
            <a:endParaRPr lang="en-US" dirty="0"/>
          </a:p>
        </p:txBody>
      </p:sp>
      <p:sp>
        <p:nvSpPr>
          <p:cNvPr id="12290" name="AutoShape 2" descr="data:image/jpg;base64,/9j/4AAQSkZJRgABAQAAAQABAAD/2wCEAAkGBggGBQkIBwgWCQkWGB8OGAwYGCEfIBseHyQkHyknHiofJykoHiEjICciJzslIycqLiw4JCIxNTw2NSYtMi4BCQoKDQsNGg4PGTUlHiQsLDI0LCw1LCk0Li8sKiwsKS8vNiwsLCw0LCwsLCwpLDQ0NCksNCwsLCwsLDQsLCwpKf/AABEIAFAATwMBIgACEQEDEQH/xAAbAAACAwEBAQAAAAAAAAAAAAAEBgMFBwIAAf/EADgQAAEDAwMBBgMFBwUAAAAAAAECAxEEBSEAEjEGEyJBUWFxFIGRFTJCwdEWI1KhsfDxByQzcuH/xAAZAQEAAwEBAAAAAAAAAAAAAAAEAQIDAAX/xAAeEQACAgMBAAMAAAAAAAAAAAAAAQIDERIhMRMiMv/aAAwDAQACEQMRAD8A3CRqNK1dqQcIxB9dK/UPUbqLgaK3VIRtErWBJBnAk4BESRk5HGqdjq+tprj8NV1ZdRtSVKhII3GJEcFP3siI1xw33zqGhsiP907DpHdRBO4/SB89JdtulfX0gdvdzKELkhtI2yODJEQmeMjxyNC9e3T4uotbXxLbu3esOJI75gA+qTt/DwTjy1OxvetFoqk15oqIJSlfdERAG5W78OPbvTol8pJ6oRTFessRRW+hebDFN2DiuHUAgz6qH5zOvp6sudnuIpKqn+0QshLSwsIJnEEbYkE8yNUzFVWs0joNQxR7mi6haQCCsHaEtgnvJODInnEa76ppamopaI4cbEhbwGQSOQOIJj2Mawg51S6zeajYuI0zeranuwfH+/HSY/1XcKp0uUrgp2JO1O2TEkSZ/oBqJvrSiX00hZry5ciz2ISnvKSoCCpUYBKhOYxGli3VhbaQ2lKG0bp2biSAcx45k8kjXpABxR1jXhkJVRoLgJBc3EA+oABIx5nV3Yb+m7peQ432L6I3JmRBmCD5GDzpDpao1SnFJbKWgdoWfEjnHl4a6dVVsrQ5aipNfwjbyfMeoiTnXHEr1C9ZlN0lSypOezS5BKVHzB4lXOczqno2HFMltDSk1S1Khsk94z4AZUACMyIBGtVu9pbu9IGXFlshQWlYjBHvg4OgqG1MWBKlsk1NYvuBSoHrGMBI5P8AjUN46cJV/wCjLfQ3KhTUBbzqzh7wKpHlMQmTk51PeHVXFt23UjSnKdIAXsRukThJA4SYIxJx5abLxREWZ94ntKhMPlcZOw7oHpEgD10r0b5tt1Q9RJD9OpO1I3kQSJIVEkmACMGDu8YOgycZ2ZYqttVtIC2O3KnYoWba58U0kJDgQRtGBKZgE4/FAHkeNGU9wrXKh+hq2QHQSgHB3EA8x3VJVBSTiCMjjRP2rdzUFxLyg6c9mMwDx3T3YHiAZHmdcsUVXQUtRWvMBxxQAQwhO2OcQeCVEqMYE6pJQa56axclLpF0b01ZftOpm3NnCVtoWknChvxukSN0GBOAfHTJfulm7k1Tro2m2nkTCSkAEGJ4Ej6HXVptik2hIqB2b5PaSOUEAAfMACfDkasrfVKfDrNQAH0GFDwM8Eeiv1HhpVM8rV+g5/ptC5bOilioIriGqYT+6bUe8T5wBA9PHTHRWS320k0VIinUcFSRBPz50bGvukFDk8HQDSw9dKgzOwBsD37x/L6aKq3xS0Tz54Skr+gnVFT2AbKd5qucpndgkt7RuPJKpB3yZ50e94jglelop1NRVu0qm9zYSNyv+04+mfmPPVGmwoVUqUw4pisSNi9pIDiPwn0VjkeMzzoigYug6kqlrfQqiACSkDJVHPHdgQCJg8441ZPW1uprU1C3FYTs7MHB8c+OiLGS6bQmprHbZbn33k7HRCEuKQrcN2JIEpUfYjcedGU1p+FonbrWJJd7qW0ElRQgEElUGN6sknwEDzmov9hpKBZoWAmlp6sJUBtkbxAUB/DKYPHMnw05/s5RIKG2aZtlgDZ2YbH8/PEDVmlFIvKxyJHn10VfSoTHwKwUT5K+8M+RAUPePPVWrqm2i601Sl/s0kmnVIPByFY4SFeJjk6m6osqrraW22ajsWm5c7IAQvaCAk+kTx+WI6S/28UIRZKcOsBO7d91EETkn73uAffURlr9kUxtxDSlSVAFJkczr7pc6Oq3aqlqwWw3TJdLbYBkCOQnAlIVxj08NMQMnXop5WTN8OHW0utKbcTuQRtI8wdZ9RJqLWu5UlLWOUwYUpKWh3hsjcnCpnHgI1omqC+0CmqlqupWC4qOzcSgZI5BjE7TPyJ8tY3Rco8NKsbdM/rr9faS+V32Tc+2p9wc7RSUgE7ADggd39OdF/tv1I/TBIbp8j/kG7PtqPqGKq8pStgpZ7P8SVJkhXBkCYwcfxaFiMcemhysafg6FEJLJS3y53K/Vpprs+FobEJQnCUlXkIGRAznVlbOquoX6Q0Td1Cdg2byncojiZ/v+egbla3KmsSGjDLkBwzxtzI9+NG/BtsrL1Mja5t2BPh/nGpdnCqo+3fAd6ouppErqr2/2KklvcUESDgxOM8SBME6dbLVMXRIuLSENBaEI7JCt0QDz4TB4HAjQNPXNtdOugV71bToV2DbCf3QOAqFkDcTnO0nGrCxdL1dfaKep+0E0CF/vC0w2ExjaACoq4GZIJJ5Ot51trWLMIzUXlrAV0aKgWp9qgXuJeWVvLAAQrdkJCcqIxzA+kaZrS+5UUCFPK3uAlBVESUkj5caHpLBS2+lDVEtbGdxUFmSTmTODJzxou3UYoaXsg4XcqWVmJJUSfD30qKwkg7eXkK17Xte1JAof6iUxNHRVfglRbPssR/UDSUVALCTz+mtWvVHT3Cz1VNWNF9hSDLY5Pjj18vXWJ01uvj7qE09I+8QZHcUI99ySP5jRLqXKWyGUXKEdWS3hdcgsmicDYJgyJ9vz0bTNqbYT2iipZySf/dHU3+nnUd3aQusqU21KVBYQYUox57I2j5k6DufT3UtoWo1FKp9kZ7RpQUD8tm4fTWPwTx4bfPDbOTyU9s4eyG50nswPU4+swJjWu2+kTQW5ilR91CQifbGsZ6Tr2EdZUBqQVI7SOyCiSFqkAkQMAniMc+GttAMaTTW4LoW+xTfPDrXte17SA5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data:image/jpg;base64,/9j/4AAQSkZJRgABAQAAAQABAAD/2wCEAAkGBggGBQkIBwgWCQkWGB8OGAwYGCEfIBseHyQkHyknHiofJykoHiEjICciJzslIycqLiw4JCIxNTw2NSYtMi4BCQoKDQsNGg4PGTUlHiQsLDI0LCw1LCk0Li8sKiwsKS8vNiwsLCw0LCwsLCwpLDQ0NCksNCwsLCwsLDQsLCwpKf/AABEIAFAATwMBIgACEQEDEQH/xAAbAAACAwEBAQAAAAAAAAAAAAAEBgMFBwIAAf/EADgQAAEDAwMBBgMFBwUAAAAAAAECAxEEBSEAEjEGEyJBUWFxFIGRFTJCwdEWI1KhsfDxByQzcuH/xAAZAQEAAwEBAAAAAAAAAAAAAAAEAQIDAAX/xAAeEQACAgMBAAMAAAAAAAAAAAAAAQIDERIhMRMiMv/aAAwDAQACEQMRAD8A3CRqNK1dqQcIxB9dK/UPUbqLgaK3VIRtErWBJBnAk4BESRk5HGqdjq+tprj8NV1ZdRtSVKhII3GJEcFP3siI1xw33zqGhsiP907DpHdRBO4/SB89JdtulfX0gdvdzKELkhtI2yODJEQmeMjxyNC9e3T4uotbXxLbu3esOJI75gA+qTt/DwTjy1OxvetFoqk15oqIJSlfdERAG5W78OPbvTol8pJ6oRTFessRRW+hebDFN2DiuHUAgz6qH5zOvp6sudnuIpKqn+0QshLSwsIJnEEbYkE8yNUzFVWs0joNQxR7mi6haQCCsHaEtgnvJODInnEa76ppamopaI4cbEhbwGQSOQOIJj2Mawg51S6zeajYuI0zeranuwfH+/HSY/1XcKp0uUrgp2JO1O2TEkSZ/oBqJvrSiX00hZry5ciz2ISnvKSoCCpUYBKhOYxGli3VhbaQ2lKG0bp2biSAcx45k8kjXpABxR1jXhkJVRoLgJBc3EA+oABIx5nV3Yb+m7peQ432L6I3JmRBmCD5GDzpDpao1SnFJbKWgdoWfEjnHl4a6dVVsrQ5aipNfwjbyfMeoiTnXHEr1C9ZlN0lSypOezS5BKVHzB4lXOczqno2HFMltDSk1S1Khsk94z4AZUACMyIBGtVu9pbu9IGXFlshQWlYjBHvg4OgqG1MWBKlsk1NYvuBSoHrGMBI5P8AjUN46cJV/wCjLfQ3KhTUBbzqzh7wKpHlMQmTk51PeHVXFt23UjSnKdIAXsRukThJA4SYIxJx5abLxREWZ94ntKhMPlcZOw7oHpEgD10r0b5tt1Q9RJD9OpO1I3kQSJIVEkmACMGDu8YOgycZ2ZYqttVtIC2O3KnYoWba58U0kJDgQRtGBKZgE4/FAHkeNGU9wrXKh+hq2QHQSgHB3EA8x3VJVBSTiCMjjRP2rdzUFxLyg6c9mMwDx3T3YHiAZHmdcsUVXQUtRWvMBxxQAQwhO2OcQeCVEqMYE6pJQa56axclLpF0b01ZftOpm3NnCVtoWknChvxukSN0GBOAfHTJfulm7k1Tro2m2nkTCSkAEGJ4Ej6HXVptik2hIqB2b5PaSOUEAAfMACfDkasrfVKfDrNQAH0GFDwM8Eeiv1HhpVM8rV+g5/ptC5bOilioIriGqYT+6bUe8T5wBA9PHTHRWS320k0VIinUcFSRBPz50bGvukFDk8HQDSw9dKgzOwBsD37x/L6aKq3xS0Tz54Skr+gnVFT2AbKd5qucpndgkt7RuPJKpB3yZ50e94jglelop1NRVu0qm9zYSNyv+04+mfmPPVGmwoVUqUw4pisSNi9pIDiPwn0VjkeMzzoigYug6kqlrfQqiACSkDJVHPHdgQCJg8441ZPW1uprU1C3FYTs7MHB8c+OiLGS6bQmprHbZbn33k7HRCEuKQrcN2JIEpUfYjcedGU1p+FonbrWJJd7qW0ElRQgEElUGN6sknwEDzmov9hpKBZoWAmlp6sJUBtkbxAUB/DKYPHMnw05/s5RIKG2aZtlgDZ2YbH8/PEDVmlFIvKxyJHn10VfSoTHwKwUT5K+8M+RAUPePPVWrqm2i601Sl/s0kmnVIPByFY4SFeJjk6m6osqrraW22ajsWm5c7IAQvaCAk+kTx+WI6S/28UIRZKcOsBO7d91EETkn73uAffURlr9kUxtxDSlSVAFJkczr7pc6Oq3aqlqwWw3TJdLbYBkCOQnAlIVxj08NMQMnXop5WTN8OHW0utKbcTuQRtI8wdZ9RJqLWu5UlLWOUwYUpKWh3hsjcnCpnHgI1omqC+0CmqlqupWC4qOzcSgZI5BjE7TPyJ8tY3Rco8NKsbdM/rr9faS+V32Tc+2p9wc7RSUgE7ADggd39OdF/tv1I/TBIbp8j/kG7PtqPqGKq8pStgpZ7P8SVJkhXBkCYwcfxaFiMcemhysafg6FEJLJS3y53K/Vpprs+FobEJQnCUlXkIGRAznVlbOquoX6Q0Td1Cdg2byncojiZ/v+egbla3KmsSGjDLkBwzxtzI9+NG/BtsrL1Mja5t2BPh/nGpdnCqo+3fAd6ouppErqr2/2KklvcUESDgxOM8SBME6dbLVMXRIuLSENBaEI7JCt0QDz4TB4HAjQNPXNtdOugV71bToV2DbCf3QOAqFkDcTnO0nGrCxdL1dfaKep+0E0CF/vC0w2ExjaACoq4GZIJJ5Ot51trWLMIzUXlrAV0aKgWp9qgXuJeWVvLAAQrdkJCcqIxzA+kaZrS+5UUCFPK3uAlBVESUkj5caHpLBS2+lDVEtbGdxUFmSTmTODJzxou3UYoaXsg4XcqWVmJJUSfD30qKwkg7eXkK17Xte1JAof6iUxNHRVfglRbPssR/UDSUVALCTz+mtWvVHT3Cz1VNWNF9hSDLY5Pjj18vXWJ01uvj7qE09I+8QZHcUI99ySP5jRLqXKWyGUXKEdWS3hdcgsmicDYJgyJ9vz0bTNqbYT2iipZySf/dHU3+nnUd3aQusqU21KVBYQYUox57I2j5k6DufT3UtoWo1FKp9kZ7RpQUD8tm4fTWPwTx4bfPDbOTyU9s4eyG50nswPU4+swJjWu2+kTQW5ilR91CQifbGsZ6Tr2EdZUBqQVI7SOyCiSFqkAkQMAniMc+GttAMaTTW4LoW+xTfPDrXte17SA5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4" name="Picture 6" descr="http://t3.gstatic.com/images?q=tbn:ANd9GcSUWSSlyspuzDF8UacTFK27HAMfjSAR2bPPU43KKd6yfasQ06B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4214818"/>
            <a:ext cx="2095500" cy="21812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Steam curing</a:t>
            </a:r>
            <a:endParaRPr lang="en-US" dirty="0"/>
          </a:p>
        </p:txBody>
      </p:sp>
      <p:graphicFrame>
        <p:nvGraphicFramePr>
          <p:cNvPr id="55298" name="Object 2"/>
          <p:cNvGraphicFramePr>
            <a:graphicFrameLocks noChangeAspect="1"/>
          </p:cNvGraphicFramePr>
          <p:nvPr>
            <p:ph idx="1"/>
          </p:nvPr>
        </p:nvGraphicFramePr>
        <p:xfrm>
          <a:off x="1286613" y="1935163"/>
          <a:ext cx="6570773" cy="4389437"/>
        </p:xfrm>
        <a:graphic>
          <a:graphicData uri="http://schemas.openxmlformats.org/presentationml/2006/ole">
            <p:oleObj spid="_x0000_s55298" name="Artwork" r:id="rId3" imgW="9352381" imgH="6249272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strength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way</a:t>
            </a:r>
          </a:p>
          <a:p>
            <a:r>
              <a:rPr lang="en-US" dirty="0" smtClean="0"/>
              <a:t>Heating coils</a:t>
            </a:r>
          </a:p>
          <a:p>
            <a:r>
              <a:rPr lang="en-US" dirty="0" smtClean="0"/>
              <a:t>Embedded near surface of concrete elements</a:t>
            </a:r>
          </a:p>
          <a:p>
            <a:r>
              <a:rPr lang="en-US" dirty="0" smtClean="0"/>
              <a:t>Prevention from freezing in cold weather</a:t>
            </a:r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428596" y="214290"/>
            <a:ext cx="1571636" cy="9698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nd</a:t>
            </a:r>
            <a:r>
              <a:rPr lang="en-US" dirty="0" smtClean="0"/>
              <a:t> purpose</a:t>
            </a:r>
            <a:endParaRPr lang="en-US" dirty="0"/>
          </a:p>
        </p:txBody>
      </p:sp>
      <p:sp>
        <p:nvSpPr>
          <p:cNvPr id="11266" name="AutoShape 2" descr="data:image/jpg;base64,/9j/4AAQSkZJRgABAQAAAQABAAD/2wCEAAkGBggSEBUUExISFBQWGBwaGRUYGRwbGBgeHCMcGxshGB0jHCkfGxwjHBoXIDssLzMsLiwsHyExNTw2OCYrLikBCQoKDQsNGQ8OGjUlHiQ1KTE1NTQ1NC81NS80LTUpNTQtNDU1NDQ1NTUvLDQvNDYwLC8sNDUsLSw1LC81MCw1Nf/AABEIAEIAWQMBIgACEQEDEQH/xAAcAAABBQEBAQAAAAAAAAAAAAAGAAEEBQcDAgj/xAA2EAACAQMCBAQEBAUFAQAAAAABAgMABBESIQUGEzEiQVFhFDJxkQcjYoEXM0JSVIKSobHhFv/EABoBAAIDAQEAAAAAAAAAAAAAAAMEAAECBQb/xAAqEQACAgECAgkFAAAAAAAAAAABAgADESExBBIFMkFRYYGRscETFCJC8P/aAAwDAQACEQMRAD8A3ClSpiakkeqfmbj8NnbtMwLEEKiDu7tsij6n7DNdePcftrSLqyByNSoFQZZmY4UAZAyfcgUCc0cy3Us9ufhHRIGdyJZI1YtpKrgKXxpyTvS3EXrSp1GdcDOMywMmTrLglxdlpeInrZOEg8SQRjz/AC8guc7ZffbOBnFcI+TeAySSKsYtihwghykg7fmas57nAx6d6qf4hx4x1YgcdxcwH9wCqgn96sLfmyCXSwJkZDkaem2QQdQHTkfYnSN8eteNa/pQMWc77DujOExiEHBeLXsMyWt0wk1g9G57dXSN1kHYS43yNm3O1FepazbmXjSPAsmlo3tri3kJYAhQXAYhhnwhS2ScYHern8RbLictqGgZniU5mhj2eaP9LDc47lR8w2r03RfE2cTRzWjDAkH3gXAB0kjiHP1mHMdsjXcgOG6ZAiQ+jynw59l1EedQH45zS++uwh/TpklP3yooQtOKxCNREFCY8IUYXHsK7y8VuFI7EN6NkjHqMYH3Ndnkgcwmk5z4zbKXuYoJ4lGWe3LLIoG5PTfZgB6HNXn/ANzwH/Ji/wB1Zvecb0xuWPhCsT9MH/vtWd/w35m/x2+4qismZ9V1F4ol2YXELKspU6CwyoPlkelSqZhWJqZBxSbmi5SWJHfXCcTwTGBy2flMaGPGg9wScHy32oGuIeJxMykyQnBUqEMffbsMYNb9x7lmG4KurtDcJ/LnQDUue6sDtIh81O30ND9zzJc2sqw3sYDMGKSwgvE4XGolMF4iMjvlfQ0JtBqMiFGHPdMbteDcTK4RZGGAP5bHA7bY7bUvgc/Mi6h3BUav+RnNbLd81W8ihbYrcTMQBHk4xnxFyP5ajc5P7A5xQn+JyW6GEnAmwS2/Zf1H0z2qltJOMaTTVhQdYMcO4rdIYoluJwsxeGdCjSoqt4UMS5yx0k7DsfXtWqcP5tnSIww2skjQIEVHfpTOEGlWZJFXCtgHKlsZ39Kxm3vIUPVlhimiIPglUnrY3/KAOpcf3/KPejteeuDpbxiAyyq3yws/50G2dmf+jy749DvisgKhPIN95QXPW0lLY2/GGW4mNtIwSRmndV0KpOCenD8/h7kY33bfNSUZSMgg5GQR2I9vapHJvM3EV4pAZZgwuR0pFVQF1KpMZx/dkEZ9KOm/C3g7Ts5MnQY6vhe0Wo9/1aCd9GdOaaViBrAMoJ0gtyfy019Isrg/CRtqB8rhlOwX1jBGSezEYFa1ppoolUAAAAbADYAeQHsK971knJkxFVPzdzDHY2ctww1aB4V/uYnCj9yRVuTQn+J/Crm44ZKIhl4ysoX+7pHUV+pANSXMt47z3zS+dV00e2THbqEA9QGOXPnvnevXJl3whh8Rc388Vy7HpyGUlljGxByWUBmBJBx5UPQFpmQIy6pThWY4UE75Y4OAP/KNLrkbh0MayMLyKXSAzQiaeOTbcHR4savcY9DSvFobKyisQfDeFrH7S0u+apLbpPHfLfRu2loQIuowIOGQxpqYhu+fI0HSk8QvnaR4gWy3jbVBCqnSMnbryA/0jCg5z6VFuI4wXVvMsrSRhY5HBjkkQMSTjSU8XYtkZow5SvYZZJXiZWUR2yAr8OFXTECQOp4hhy3Yd6TVLkpIZiSO3AJ+Nv7thWYAjE4w8g8uFiz8QmlZtshkB+gwuwx5dqA7i2jinkjiWURLIVCsQQoA+YE4fxHfBHY+2+xG9vgcPPpHmfioU79to46GoeUOG3PFWEsrkSxPKWjmfZ1KL4mZcHC1XArZW5+ozHO2cAeQB+IJzmB/B3n+MtOmC0nxEbKo3JAOGOB5BCTmvpXehrlDlvly2DG0COxOHl19SQ+zNuQPbYUS5rrwUelSBp6kkFeaubjayRomh3ffo7mUgEZIAwAuM7k98e9C3H7ua7cSZa2dQApExfsdWdIUAN5fNVhxf8Ob+6ne4luenMF0IYlBUrknDqcZHpvketCr8hc5qmsrE+3yK/jA7Z0kYJ8+5pO8XHqbRmo1DrTytjZWEkl0lwqFhgxtGDEdW5CoDqBZt9jtk7Yqou+excQOZAto4IysbTiQjyMaiQI52x4hgedceO8tc2/l67KYqhLEjBG4wDsSR39KqOjxLJHws5K9yqFtPscDb6GmuE4dbUzc/K3xA33FGArTKxWvEJgcxrEIyrqFYdUgyDDOzZGZSPPy7CpHCOJXlqGEYhYNpz1YQ52XTsScgbVAuIkaKRhHLFIi5zoZCc+TDG+fWu78PaRdENo/WI8GlWD5GD3P3pm77KoCo1hwcZ1zt3+sWRL7iW5seUtX5040PmuUiXyEcMS/bKk09jzNN8Usssl3PCY3jYurMEDjDFRjGkgAHbONxVI9nJFJoMMzTZwQELPnufI42wdvLFT7W15gZtKWlxk9tSkZ+43o32fR6KfphV8QNfWBSy8NqCfaHnBoFjPXtJ08Q8JZdS4P+rJwNsHYfWrfiPMvHHUbhCpJzbnVq9NaOA2AR2BbYnbtQLy9yjzmIygs5EGpiNbIoAJzgZbOM5oh/h9zcyEmSGM7YVSZHPrjOlQR7muEFvRiq9WdktSygneaRy3xyC6gWRZI3O4cJnCsCQQQwDKR2wRVtQd+HvK9zZpIrxICxz1SxaaUndjIN1QZ8gSKLtB9afG2sTO+k9V5elSqxKjGuNtBEurSqrlsnAAyfU+ppUqknZI15w+0eWNnijZgdmZQSPoSMigYosnEbpZAHVRIVVvEAcR9gdhSpUJxoZsH8hDLl/h9oiqVjjU6e4UA9z5gVw4tbQtdQFkVj6kAnY5H2O9KlWl2ldsvzTGlSrZmZ6WnpUqq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data:image/jpg;base64,/9j/4AAQSkZJRgABAQAAAQABAAD/2wCEAAkGBggSEBUUExISFBQWGBwaGRUYGRwbGBgeHCMcGxshGB0jHCkfGxwjHBoXIDssLzMsLiwsHyExNTw2OCYrLikBCQoKDQsNGQ8OGjUlHiQ1KTE1NTQ1NC81NS80LTUpNTQtNDU1NDQ1NTUvLDQvNDYwLC8sNDUsLSw1LC81MCw1Nf/AABEIAEIAWQMBIgACEQEDEQH/xAAcAAABBQEBAQAAAAAAAAAAAAAGAAEEBQcDAgj/xAA2EAACAQMCBAQEBAUFAQAAAAABAgMABBESIQUGEzEiQVFhFDJxkQcjYoEXM0JSVIKSobHhFv/EABoBAAIDAQEAAAAAAAAAAAAAAAMEAAECBQb/xAAqEQACAgECAgkFAAAAAAAAAAABAgADESExBBIFMkFRYYGRscETFCJC8P/aAAwDAQACEQMRAD8A3ClSpiakkeqfmbj8NnbtMwLEEKiDu7tsij6n7DNdePcftrSLqyByNSoFQZZmY4UAZAyfcgUCc0cy3Us9ufhHRIGdyJZI1YtpKrgKXxpyTvS3EXrSp1GdcDOMywMmTrLglxdlpeInrZOEg8SQRjz/AC8guc7ZffbOBnFcI+TeAySSKsYtihwghykg7fmas57nAx6d6qf4hx4x1YgcdxcwH9wCqgn96sLfmyCXSwJkZDkaem2QQdQHTkfYnSN8eteNa/pQMWc77DujOExiEHBeLXsMyWt0wk1g9G57dXSN1kHYS43yNm3O1FepazbmXjSPAsmlo3tri3kJYAhQXAYhhnwhS2ScYHern8RbLictqGgZniU5mhj2eaP9LDc47lR8w2r03RfE2cTRzWjDAkH3gXAB0kjiHP1mHMdsjXcgOG6ZAiQ+jynw59l1EedQH45zS++uwh/TpklP3yooQtOKxCNREFCY8IUYXHsK7y8VuFI7EN6NkjHqMYH3Ndnkgcwmk5z4zbKXuYoJ4lGWe3LLIoG5PTfZgB6HNXn/ANzwH/Ji/wB1Zvecb0xuWPhCsT9MH/vtWd/w35m/x2+4qismZ9V1F4ol2YXELKspU6CwyoPlkelSqZhWJqZBxSbmi5SWJHfXCcTwTGBy2flMaGPGg9wScHy32oGuIeJxMykyQnBUqEMffbsMYNb9x7lmG4KurtDcJ/LnQDUue6sDtIh81O30ND9zzJc2sqw3sYDMGKSwgvE4XGolMF4iMjvlfQ0JtBqMiFGHPdMbteDcTK4RZGGAP5bHA7bY7bUvgc/Mi6h3BUav+RnNbLd81W8ihbYrcTMQBHk4xnxFyP5ajc5P7A5xQn+JyW6GEnAmwS2/Zf1H0z2qltJOMaTTVhQdYMcO4rdIYoluJwsxeGdCjSoqt4UMS5yx0k7DsfXtWqcP5tnSIww2skjQIEVHfpTOEGlWZJFXCtgHKlsZ39Kxm3vIUPVlhimiIPglUnrY3/KAOpcf3/KPejteeuDpbxiAyyq3yws/50G2dmf+jy749DvisgKhPIN95QXPW0lLY2/GGW4mNtIwSRmndV0KpOCenD8/h7kY33bfNSUZSMgg5GQR2I9vapHJvM3EV4pAZZgwuR0pFVQF1KpMZx/dkEZ9KOm/C3g7Ts5MnQY6vhe0Wo9/1aCd9GdOaaViBrAMoJ0gtyfy019Isrg/CRtqB8rhlOwX1jBGSezEYFa1ppoolUAAAAbADYAeQHsK971knJkxFVPzdzDHY2ctww1aB4V/uYnCj9yRVuTQn+J/Crm44ZKIhl4ysoX+7pHUV+pANSXMt47z3zS+dV00e2THbqEA9QGOXPnvnevXJl3whh8Rc388Vy7HpyGUlljGxByWUBmBJBx5UPQFpmQIy6pThWY4UE75Y4OAP/KNLrkbh0MayMLyKXSAzQiaeOTbcHR4savcY9DSvFobKyisQfDeFrH7S0u+apLbpPHfLfRu2loQIuowIOGQxpqYhu+fI0HSk8QvnaR4gWy3jbVBCqnSMnbryA/0jCg5z6VFuI4wXVvMsrSRhY5HBjkkQMSTjSU8XYtkZow5SvYZZJXiZWUR2yAr8OFXTECQOp4hhy3Yd6TVLkpIZiSO3AJ+Nv7thWYAjE4w8g8uFiz8QmlZtshkB+gwuwx5dqA7i2jinkjiWURLIVCsQQoA+YE4fxHfBHY+2+xG9vgcPPpHmfioU79to46GoeUOG3PFWEsrkSxPKWjmfZ1KL4mZcHC1XArZW5+ozHO2cAeQB+IJzmB/B3n+MtOmC0nxEbKo3JAOGOB5BCTmvpXehrlDlvly2DG0COxOHl19SQ+zNuQPbYUS5rrwUelSBp6kkFeaubjayRomh3ffo7mUgEZIAwAuM7k98e9C3H7ua7cSZa2dQApExfsdWdIUAN5fNVhxf8Ob+6ne4luenMF0IYlBUrknDqcZHpvketCr8hc5qmsrE+3yK/jA7Z0kYJ8+5pO8XHqbRmo1DrTytjZWEkl0lwqFhgxtGDEdW5CoDqBZt9jtk7Yqou+excQOZAto4IysbTiQjyMaiQI52x4hgedceO8tc2/l67KYqhLEjBG4wDsSR39KqOjxLJHws5K9yqFtPscDb6GmuE4dbUzc/K3xA33FGArTKxWvEJgcxrEIyrqFYdUgyDDOzZGZSPPy7CpHCOJXlqGEYhYNpz1YQ52XTsScgbVAuIkaKRhHLFIi5zoZCc+TDG+fWu78PaRdENo/WI8GlWD5GD3P3pm77KoCo1hwcZ1zt3+sWRL7iW5seUtX5040PmuUiXyEcMS/bKk09jzNN8Usssl3PCY3jYurMEDjDFRjGkgAHbONxVI9nJFJoMMzTZwQELPnufI42wdvLFT7W15gZtKWlxk9tSkZ+43o32fR6KfphV8QNfWBSy8NqCfaHnBoFjPXtJ08Q8JZdS4P+rJwNsHYfWrfiPMvHHUbhCpJzbnVq9NaOA2AR2BbYnbtQLy9yjzmIygs5EGpiNbIoAJzgZbOM5oh/h9zcyEmSGM7YVSZHPrjOlQR7muEFvRiq9WdktSygneaRy3xyC6gWRZI3O4cJnCsCQQQwDKR2wRVtQd+HvK9zZpIrxICxz1SxaaUndjIN1QZ8gSKLtB9afG2sTO+k9V5elSqxKjGuNtBEurSqrlsnAAyfU+ppUqknZI15w+0eWNnijZgdmZQSPoSMigYosnEbpZAHVRIVVvEAcR9gdhSpUJxoZsH8hDLl/h9oiqVjjU6e4UA9z5gVw4tbQtdQFkVj6kAnY5H2O9KlWl2ldsvzTGlSrZmZ6WnpUqq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0" name="AutoShape 6" descr="data:image/jpg;base64,/9j/4AAQSkZJRgABAQAAAQABAAD/2wCEAAkGBggSEBUUExISFBQWGBwaGRUYGRwbGBgeHCMcGxshGB0jHCkfGxwjHBoXIDssLzMsLiwsHyExNTw2OCYrLikBCQoKDQsNGQ8OGjUlHiQ1KTE1NTQ1NC81NS80LTUpNTQtNDU1NDQ1NTUvLDQvNDYwLC8sNDUsLSw1LC81MCw1Nf/AABEIAEIAWQMBIgACEQEDEQH/xAAcAAABBQEBAQAAAAAAAAAAAAAGAAEEBQcDAgj/xAA2EAACAQMCBAQEBAUFAQAAAAABAgMABBESIQUGEzEiQVFhFDJxkQcjYoEXM0JSVIKSobHhFv/EABoBAAIDAQEAAAAAAAAAAAAAAAMEAAECBQb/xAAqEQACAgECAgkFAAAAAAAAAAABAgADESExBBIFMkFRYYGRscETFCJC8P/aAAwDAQACEQMRAD8A3ClSpiakkeqfmbj8NnbtMwLEEKiDu7tsij6n7DNdePcftrSLqyByNSoFQZZmY4UAZAyfcgUCc0cy3Us9ufhHRIGdyJZI1YtpKrgKXxpyTvS3EXrSp1GdcDOMywMmTrLglxdlpeInrZOEg8SQRjz/AC8guc7ZffbOBnFcI+TeAySSKsYtihwghykg7fmas57nAx6d6qf4hx4x1YgcdxcwH9wCqgn96sLfmyCXSwJkZDkaem2QQdQHTkfYnSN8eteNa/pQMWc77DujOExiEHBeLXsMyWt0wk1g9G57dXSN1kHYS43yNm3O1FepazbmXjSPAsmlo3tri3kJYAhQXAYhhnwhS2ScYHern8RbLictqGgZniU5mhj2eaP9LDc47lR8w2r03RfE2cTRzWjDAkH3gXAB0kjiHP1mHMdsjXcgOG6ZAiQ+jynw59l1EedQH45zS++uwh/TpklP3yooQtOKxCNREFCY8IUYXHsK7y8VuFI7EN6NkjHqMYH3Ndnkgcwmk5z4zbKXuYoJ4lGWe3LLIoG5PTfZgB6HNXn/ANzwH/Ji/wB1Zvecb0xuWPhCsT9MH/vtWd/w35m/x2+4qismZ9V1F4ol2YXELKspU6CwyoPlkelSqZhWJqZBxSbmi5SWJHfXCcTwTGBy2flMaGPGg9wScHy32oGuIeJxMykyQnBUqEMffbsMYNb9x7lmG4KurtDcJ/LnQDUue6sDtIh81O30ND9zzJc2sqw3sYDMGKSwgvE4XGolMF4iMjvlfQ0JtBqMiFGHPdMbteDcTK4RZGGAP5bHA7bY7bUvgc/Mi6h3BUav+RnNbLd81W8ihbYrcTMQBHk4xnxFyP5ajc5P7A5xQn+JyW6GEnAmwS2/Zf1H0z2qltJOMaTTVhQdYMcO4rdIYoluJwsxeGdCjSoqt4UMS5yx0k7DsfXtWqcP5tnSIww2skjQIEVHfpTOEGlWZJFXCtgHKlsZ39Kxm3vIUPVlhimiIPglUnrY3/KAOpcf3/KPejteeuDpbxiAyyq3yws/50G2dmf+jy749DvisgKhPIN95QXPW0lLY2/GGW4mNtIwSRmndV0KpOCenD8/h7kY33bfNSUZSMgg5GQR2I9vapHJvM3EV4pAZZgwuR0pFVQF1KpMZx/dkEZ9KOm/C3g7Ts5MnQY6vhe0Wo9/1aCd9GdOaaViBrAMoJ0gtyfy019Isrg/CRtqB8rhlOwX1jBGSezEYFa1ppoolUAAAAbADYAeQHsK971knJkxFVPzdzDHY2ctww1aB4V/uYnCj9yRVuTQn+J/Crm44ZKIhl4ysoX+7pHUV+pANSXMt47z3zS+dV00e2THbqEA9QGOXPnvnevXJl3whh8Rc388Vy7HpyGUlljGxByWUBmBJBx5UPQFpmQIy6pThWY4UE75Y4OAP/KNLrkbh0MayMLyKXSAzQiaeOTbcHR4savcY9DSvFobKyisQfDeFrH7S0u+apLbpPHfLfRu2loQIuowIOGQxpqYhu+fI0HSk8QvnaR4gWy3jbVBCqnSMnbryA/0jCg5z6VFuI4wXVvMsrSRhY5HBjkkQMSTjSU8XYtkZow5SvYZZJXiZWUR2yAr8OFXTECQOp4hhy3Yd6TVLkpIZiSO3AJ+Nv7thWYAjE4w8g8uFiz8QmlZtshkB+gwuwx5dqA7i2jinkjiWURLIVCsQQoA+YE4fxHfBHY+2+xG9vgcPPpHmfioU79to46GoeUOG3PFWEsrkSxPKWjmfZ1KL4mZcHC1XArZW5+ozHO2cAeQB+IJzmB/B3n+MtOmC0nxEbKo3JAOGOB5BCTmvpXehrlDlvly2DG0COxOHl19SQ+zNuQPbYUS5rrwUelSBp6kkFeaubjayRomh3ffo7mUgEZIAwAuM7k98e9C3H7ua7cSZa2dQApExfsdWdIUAN5fNVhxf8Ob+6ne4luenMF0IYlBUrknDqcZHpvketCr8hc5qmsrE+3yK/jA7Z0kYJ8+5pO8XHqbRmo1DrTytjZWEkl0lwqFhgxtGDEdW5CoDqBZt9jtk7Yqou+excQOZAto4IysbTiQjyMaiQI52x4hgedceO8tc2/l67KYqhLEjBG4wDsSR39KqOjxLJHws5K9yqFtPscDb6GmuE4dbUzc/K3xA33FGArTKxWvEJgcxrEIyrqFYdUgyDDOzZGZSPPy7CpHCOJXlqGEYhYNpz1YQ52XTsScgbVAuIkaKRhHLFIi5zoZCc+TDG+fWu78PaRdENo/WI8GlWD5GD3P3pm77KoCo1hwcZ1zt3+sWRL7iW5seUtX5040PmuUiXyEcMS/bKk09jzNN8Usssl3PCY3jYurMEDjDFRjGkgAHbONxVI9nJFJoMMzTZwQELPnufI42wdvLFT7W15gZtKWlxk9tSkZ+43o32fR6KfphV8QNfWBSy8NqCfaHnBoFjPXtJ08Q8JZdS4P+rJwNsHYfWrfiPMvHHUbhCpJzbnVq9NaOA2AR2BbYnbtQLy9yjzmIygs5EGpiNbIoAJzgZbOM5oh/h9zcyEmSGM7YVSZHPrjOlQR7muEFvRiq9WdktSygneaRy3xyC6gWRZI3O4cJnCsCQQQwDKR2wRVtQd+HvK9zZpIrxICxz1SxaaUndjIN1QZ8gSKLtB9afG2sTO+k9V5elSqxKjGuNtBEurSqrlsnAAyfU+ppUqknZI15w+0eWNnijZgdmZQSPoSMigYosnEbpZAHVRIVVvEAcR9gdhSpUJxoZsH8hDLl/h9oiqVjjU6e4UA9z5gVw4tbQtdQFkVj6kAnY5H2O9KlWl2ldsvzTGlSrZmZ6WnpUqq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2" name="Picture 8" descr="http://t3.gstatic.com/images?q=tbn:ANd9GcQvj7bMfoM78pV6HSgZdOB1BSCjJdtu11VSFTocnk--JS_O8opOn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4214818"/>
            <a:ext cx="1914525" cy="18573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strength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way</a:t>
            </a:r>
          </a:p>
          <a:p>
            <a:r>
              <a:rPr lang="en-US" dirty="0" smtClean="0"/>
              <a:t>Electrical heated forms or pads</a:t>
            </a:r>
          </a:p>
          <a:p>
            <a:r>
              <a:rPr lang="en-US" dirty="0" smtClean="0"/>
              <a:t>Primarily used by precast concrete producers</a:t>
            </a:r>
          </a:p>
          <a:p>
            <a:r>
              <a:rPr lang="en-US" dirty="0" smtClean="0"/>
              <a:t>Now used in some sensitive projects</a:t>
            </a: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428596" y="214290"/>
            <a:ext cx="1571636" cy="9698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nd</a:t>
            </a:r>
            <a:r>
              <a:rPr lang="en-US" dirty="0" smtClean="0"/>
              <a:t> purpose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strength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way</a:t>
            </a:r>
          </a:p>
          <a:p>
            <a:r>
              <a:rPr lang="en-US" dirty="0" smtClean="0"/>
              <a:t>ASTM C167 </a:t>
            </a:r>
          </a:p>
          <a:p>
            <a:r>
              <a:rPr lang="en-US" dirty="0" smtClean="0"/>
              <a:t>Concrete blanket</a:t>
            </a:r>
          </a:p>
          <a:p>
            <a:r>
              <a:rPr lang="en-US" dirty="0" smtClean="0"/>
              <a:t>Insulate the surfaces in </a:t>
            </a:r>
          </a:p>
          <a:p>
            <a:pPr>
              <a:buNone/>
            </a:pPr>
            <a:r>
              <a:rPr lang="en-US" dirty="0" smtClean="0"/>
              <a:t>cold temperatures</a:t>
            </a:r>
          </a:p>
          <a:p>
            <a:r>
              <a:rPr lang="en-US" dirty="0" smtClean="0"/>
              <a:t>4300psi</a:t>
            </a:r>
          </a:p>
          <a:p>
            <a:r>
              <a:rPr lang="en-US" dirty="0" smtClean="0"/>
              <a:t>9hours</a:t>
            </a:r>
          </a:p>
          <a:p>
            <a:endParaRPr lang="en-US" dirty="0"/>
          </a:p>
        </p:txBody>
      </p:sp>
      <p:sp>
        <p:nvSpPr>
          <p:cNvPr id="4" name="Cloud Callout 3"/>
          <p:cNvSpPr/>
          <p:nvPr/>
        </p:nvSpPr>
        <p:spPr>
          <a:xfrm>
            <a:off x="428596" y="214290"/>
            <a:ext cx="1571636" cy="969838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r>
              <a:rPr lang="en-US" baseline="30000" dirty="0" smtClean="0"/>
              <a:t>nd</a:t>
            </a:r>
            <a:r>
              <a:rPr lang="en-US" dirty="0" smtClean="0"/>
              <a:t> purpose</a:t>
            </a:r>
            <a:endParaRPr lang="en-US" dirty="0"/>
          </a:p>
        </p:txBody>
      </p:sp>
      <p:pic>
        <p:nvPicPr>
          <p:cNvPr id="9218" name="Picture 2" descr="concrete blanke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4" y="2285992"/>
            <a:ext cx="3429024" cy="2571756"/>
          </a:xfrm>
          <a:prstGeom prst="rect">
            <a:avLst/>
          </a:prstGeom>
          <a:noFill/>
        </p:spPr>
      </p:pic>
      <p:pic>
        <p:nvPicPr>
          <p:cNvPr id="9220" name="Picture 4" descr="http://t0.gstatic.com/images?q=tbn:ANd9GcTX3ymYanlbKOkj_wq012iqtSp7WEB1kBP3sLyf-ZpmcXQb5jB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4391025"/>
            <a:ext cx="1857375" cy="24669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Accelerating strength gain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Winter Concrete Curing Blankets</a:t>
            </a:r>
            <a:endParaRPr lang="en-US" dirty="0" smtClean="0"/>
          </a:p>
          <a:p>
            <a:r>
              <a:rPr lang="en-US" dirty="0" smtClean="0"/>
              <a:t> Prevents freezing, rapid drying, &amp; cracking all winter </a:t>
            </a:r>
          </a:p>
          <a:p>
            <a:r>
              <a:rPr lang="en-US" b="1" dirty="0" smtClean="0"/>
              <a:t>Thaw frozen ground</a:t>
            </a:r>
            <a:r>
              <a:rPr lang="en-US" dirty="0" smtClean="0"/>
              <a:t> prior to pouring</a:t>
            </a:r>
          </a:p>
          <a:p>
            <a:r>
              <a:rPr lang="en-US" dirty="0" smtClean="0"/>
              <a:t>Heat spreading technology </a:t>
            </a:r>
            <a:r>
              <a:rPr lang="en-US" b="1" dirty="0" smtClean="0"/>
              <a:t>cures concrete </a:t>
            </a:r>
            <a:r>
              <a:rPr lang="en-US" dirty="0" smtClean="0"/>
              <a:t>fast</a:t>
            </a:r>
          </a:p>
          <a:p>
            <a:r>
              <a:rPr lang="en-US" dirty="0" smtClean="0"/>
              <a:t>Roll it out, Plug it in, the blanket does the rest</a:t>
            </a:r>
          </a:p>
          <a:p>
            <a:r>
              <a:rPr lang="en-US" dirty="0" smtClean="0"/>
              <a:t>Accelerate your </a:t>
            </a:r>
            <a:r>
              <a:rPr lang="en-US" b="1" dirty="0" smtClean="0"/>
              <a:t>construction </a:t>
            </a:r>
            <a:r>
              <a:rPr lang="en-US" dirty="0" smtClean="0"/>
              <a:t>jobs all winter</a:t>
            </a:r>
          </a:p>
          <a:p>
            <a:r>
              <a:rPr lang="en-US" dirty="0" smtClean="0"/>
              <a:t>Produces ROCK-HARD concrete every time </a:t>
            </a:r>
          </a:p>
          <a:p>
            <a:r>
              <a:rPr lang="en-US" dirty="0" smtClean="0"/>
              <a:t>Maintain optimal curing temperatures year-round</a:t>
            </a:r>
          </a:p>
          <a:p>
            <a:r>
              <a:rPr lang="en-US" dirty="0" smtClean="0"/>
              <a:t>Only pennies a day to operate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71539" y="714354"/>
          <a:ext cx="7072362" cy="5335332"/>
        </p:xfrm>
        <a:graphic>
          <a:graphicData uri="http://schemas.openxmlformats.org/drawingml/2006/table">
            <a:tbl>
              <a:tblPr/>
              <a:tblGrid>
                <a:gridCol w="2357454"/>
                <a:gridCol w="2357454"/>
                <a:gridCol w="2357454"/>
              </a:tblGrid>
              <a:tr h="203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Arial"/>
                        </a:rPr>
                        <a:t>Method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Arial"/>
                        </a:rPr>
                        <a:t>Advantage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Arial"/>
                        </a:rPr>
                        <a:t>Disadvantage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Sprinkling with Water or covering with Burlap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Excellent results if constantly kept wet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Likelihood of drying between sprinklings; difficult on vertical walls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3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Straw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Insulator in winter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Can dry out, blow away, burn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66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Moist earth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Cheap but messy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Stains concrete, can dry out, removal problem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latin typeface="Calibri"/>
                          <a:ea typeface="Calibri"/>
                          <a:cs typeface="Arial"/>
                        </a:rPr>
                        <a:t>Ponding</a:t>
                      </a: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 on flat surfaces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Excellent results, maintain uniform temperature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Requires considerable labor, undesirable in freezing weather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99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Curing compounds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Easy to apply and inexpensive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Sprayer needed; inadequate coverage allows dry out; film can be broken or tracked out before curing is completed; unless pigmented allows concrete to get too hot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99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Water proof paper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Excellent protection prevents drying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Heavy cost can be excessive; must be kept in rolls; storage and handling problem</a:t>
                      </a: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23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Plastic film</a:t>
                      </a:r>
                    </a:p>
                  </a:txBody>
                  <a:tcPr marL="55604" marR="5560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>Absolutely watertight, excellent protection. Light and easy to handle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Arial"/>
                        </a:rPr>
                        <a:t/>
                      </a:r>
                      <a:br>
                        <a:rPr lang="en-US" sz="1200">
                          <a:latin typeface="Calibri"/>
                          <a:ea typeface="Calibri"/>
                          <a:cs typeface="Arial"/>
                        </a:rPr>
                      </a:b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55604" marR="55604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Should  be  pigmented  for  heat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Arial"/>
                        </a:rPr>
                        <a:t>protection;  requires  reasonable  care and tears must be patched; must be weighed  down  to  prevent  blowing away</a:t>
                      </a:r>
                    </a:p>
                  </a:txBody>
                  <a:tcPr marL="55604" marR="5560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Effects on hardened concrete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Zapf Dingbats" charset="2"/>
              <a:buNone/>
            </a:pPr>
            <a:r>
              <a:rPr lang="en-US" dirty="0" smtClean="0"/>
              <a:t>Increased</a:t>
            </a:r>
          </a:p>
          <a:p>
            <a:r>
              <a:rPr lang="en-US" dirty="0" smtClean="0"/>
              <a:t>Strength</a:t>
            </a:r>
          </a:p>
          <a:p>
            <a:r>
              <a:rPr lang="en-US" dirty="0" err="1" smtClean="0"/>
              <a:t>Watertightness</a:t>
            </a:r>
            <a:endParaRPr lang="en-US" dirty="0" smtClean="0"/>
          </a:p>
          <a:p>
            <a:r>
              <a:rPr lang="en-US" dirty="0" smtClean="0"/>
              <a:t>Abrasion resistance</a:t>
            </a:r>
          </a:p>
          <a:p>
            <a:r>
              <a:rPr lang="en-US" dirty="0" smtClean="0"/>
              <a:t>Freeze-thaw resistance</a:t>
            </a:r>
          </a:p>
          <a:p>
            <a:r>
              <a:rPr lang="en-US" dirty="0" smtClean="0"/>
              <a:t>Volume stability</a:t>
            </a:r>
          </a:p>
          <a:p>
            <a:endParaRPr lang="en-US" dirty="0"/>
          </a:p>
        </p:txBody>
      </p:sp>
      <p:pic>
        <p:nvPicPr>
          <p:cNvPr id="58370" name="Picture 2" descr="http://t3.gstatic.com/images?q=tbn:ANd9GcSK423I-WQyesgsjY_K8dTNtSRqVTfqfgX8UCL0rGx08hAJoZ_ys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6578" y="2428868"/>
            <a:ext cx="1657350" cy="2762251"/>
          </a:xfrm>
          <a:prstGeom prst="rect">
            <a:avLst/>
          </a:prstGeom>
          <a:noFill/>
        </p:spPr>
      </p:pic>
      <p:pic>
        <p:nvPicPr>
          <p:cNvPr id="58372" name="Picture 4" descr="http://t1.gstatic.com/images?q=tbn:ANd9GcQitvmakDkEu1wxQYCUzVQml9mUn3fhkv4c0b5oJRs-uooX2cA7xQ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4357694"/>
            <a:ext cx="2466975" cy="1847851"/>
          </a:xfrm>
          <a:prstGeom prst="rect">
            <a:avLst/>
          </a:prstGeom>
          <a:noFill/>
        </p:spPr>
      </p:pic>
      <p:pic>
        <p:nvPicPr>
          <p:cNvPr id="58374" name="Picture 6" descr="http://t0.gstatic.com/images?q=tbn:ANd9GcSXIMSYwcE63DDY65qcPi2pbPagwCmGS--EpAjvFuRs-L9ZNv0Yr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071678"/>
            <a:ext cx="1752600" cy="17716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Curing Concrete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curing??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Process to retain and maintain for a specific time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1.Moisture(not less than 80%RH)</a:t>
            </a:r>
          </a:p>
          <a:p>
            <a:pPr>
              <a:buNone/>
            </a:pPr>
            <a:r>
              <a:rPr lang="en-US" dirty="0" smtClean="0"/>
              <a:t>2.Temperature(above freezing and below 176F or 80C)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Essential for cement hydration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6866" name="Picture 2" descr="http://t3.gstatic.com/images?q=tbn:ANd9GcStSi-7xlg13RvrXGDTPm0AAyMbrv74mw_OOU1P5GqNLFhK6xe0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0"/>
            <a:ext cx="1628775" cy="280987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724 0.25255 C -0.26407 0.26989 -0.25886 0.29001 -0.25226 0.30851 C -0.2342 0.35962 -0.25851 0.29001 -0.23195 0.35315 C -0.21789 0.38668 -0.21858 0.39732 -0.20295 0.42854 C -0.18716 0.46022 -0.16441 0.48451 -0.14636 0.51341 C -0.13698 0.52845 -0.13577 0.54857 -0.12604 0.5636 C -0.12049 0.57216 -0.1132 0.5784 -0.10729 0.5865 C -0.07969 0.62581 -0.06129 0.65958 -0.02327 0.68293 C 0.06128 0.73497 0.15677 0.73798 0.24774 0.74491 C 0.24583 0.69427 0.2467 0.64316 0.24201 0.59251 C 0.24062 0.57748 0.21371 0.52359 0.21007 0.51735 C 0.17812 0.45953 0.13854 0.42854 0.08993 0.3994 C 0.0651 0.3846 0.0335 0.3735 0.01163 0.3513 C 0.02569 0.32909 0.05677 0.31499 0.07673 0.30458 C 0.13194 0.27613 0.18541 0.2507 0.24496 0.24699 C 0.28541 0.24815 0.32048 0.25046 0.35937 0.26041 C 0.36892 0.2655 0.37864 0.26758 0.38836 0.27197 C 0.39861 0.26688 0.40312 0.25856 0.40729 0.24514 C 0.40625 0.23428 0.4059 0.22317 0.40434 0.2123 C 0.40347 0.20629 0.40086 0.20074 0.4 0.19473 C 0.39896 0.18848 0.40052 0.18155 0.39861 0.17553 C 0.396 0.16744 0.3908 0.16143 0.38698 0.15426 C 0.3743 0.09806 0.33767 0.10477 0.3 0.10014 C 0.23298 0.10245 0.19253 0.10546 0.13767 0.15634 C 0.13489 0.15379 0.13177 0.15287 0.12899 0.15033 C 0.12257 0.14454 0.11701 0.13622 0.11007 0.13113 C 0.10208 0.12535 0.08646 0.11679 0.0783 0.108 C 0.07239 0.10176 0.04635 0.07077 0.03767 0.05782 C 0.03455 0.05296 0.03229 0.04718 0.02899 0.04232 C 0.02396 0.03492 0.0184 0.02822 0.01302 0.02105 C 0.00937 0.01619 0.00798 0.00856 0.00434 0.0037 C 0.00312 0.00208 3.33333E-6 -0.00023 3.33333E-6 -0.00023 " pathEditMode="relative" ptsTypes="fffffffffffffffffffffffffffffff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Curing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ample water</a:t>
            </a:r>
          </a:p>
          <a:p>
            <a:r>
              <a:rPr lang="en-US" b="1" dirty="0" smtClean="0"/>
              <a:t>do not let it dry</a:t>
            </a:r>
          </a:p>
          <a:p>
            <a:r>
              <a:rPr lang="en-US" b="1" dirty="0" smtClean="0"/>
              <a:t>dry concrete = dead concrete, all reactions stop</a:t>
            </a:r>
          </a:p>
          <a:p>
            <a:r>
              <a:rPr lang="en-US" b="1" dirty="0" smtClean="0"/>
              <a:t>can not revitalize concrete after it dries</a:t>
            </a:r>
          </a:p>
          <a:p>
            <a:r>
              <a:rPr lang="en-US" b="1" dirty="0" smtClean="0"/>
              <a:t>keep temperature at a moderate level</a:t>
            </a:r>
          </a:p>
          <a:p>
            <a:r>
              <a:rPr lang="en-US" b="1" dirty="0" smtClean="0"/>
              <a:t>concrete with </a:t>
            </a:r>
            <a:r>
              <a:rPr lang="en-US" b="1" dirty="0" err="1" smtClean="0"/>
              <a:t>flyash</a:t>
            </a:r>
            <a:r>
              <a:rPr lang="en-US" b="1" dirty="0" smtClean="0"/>
              <a:t> requires longer curing</a:t>
            </a:r>
          </a:p>
          <a:p>
            <a:endParaRPr lang="en-US" dirty="0"/>
          </a:p>
        </p:txBody>
      </p:sp>
      <p:pic>
        <p:nvPicPr>
          <p:cNvPr id="7170" name="Picture 2" descr="http://t1.gstatic.com/images?q=tbn:ANd9GcQzcd3cju11Zt76A62U2iRLutYXb8LypiSduqXF3AUWu3KNvC7HjVvraj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642918"/>
            <a:ext cx="1914525" cy="17621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Temperature effects on curing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b="1" dirty="0" smtClean="0"/>
          </a:p>
          <a:p>
            <a:r>
              <a:rPr lang="en-US" b="1" dirty="0" smtClean="0"/>
              <a:t>The higher the temperature the faster the curing</a:t>
            </a:r>
          </a:p>
          <a:p>
            <a:r>
              <a:rPr lang="en-US" b="1" dirty="0" smtClean="0"/>
              <a:t>best temperature is room temperature</a:t>
            </a:r>
          </a:p>
          <a:p>
            <a:r>
              <a:rPr lang="en-US" b="1" dirty="0" smtClean="0"/>
              <a:t>strongest concrete is made at temperature around 40 F.(not practical)</a:t>
            </a:r>
          </a:p>
          <a:p>
            <a:r>
              <a:rPr lang="en-US" b="1" dirty="0" smtClean="0"/>
              <a:t>If concrete freezes during the first 24 hrs., it may never be able to attain its original properties.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effects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6322" name="Object 2"/>
          <p:cNvGraphicFramePr>
            <a:graphicFrameLocks noChangeAspect="1"/>
          </p:cNvGraphicFramePr>
          <p:nvPr/>
        </p:nvGraphicFramePr>
        <p:xfrm>
          <a:off x="1500166" y="1928802"/>
          <a:ext cx="6042025" cy="4718050"/>
        </p:xfrm>
        <a:graphic>
          <a:graphicData uri="http://schemas.openxmlformats.org/presentationml/2006/ole">
            <p:oleObj spid="_x0000_s56322" name="Artwork" r:id="rId3" imgW="9364382" imgH="7314286" progId="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Temperature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0594" name="Picture 2" descr="http://t1.gstatic.com/images?q=tbn:ANd9GcRO3GLQwq0CMLk19hChXhLUniHlMwBS3hTiIl1277Cb2ahkzEfqB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214554"/>
            <a:ext cx="3571900" cy="289084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Temperature effects on curing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real high temperatures above 120 F can cause serious damage since cement may set too fast.</a:t>
            </a:r>
          </a:p>
          <a:p>
            <a:r>
              <a:rPr lang="en-US" b="1" dirty="0" smtClean="0"/>
              <a:t>accelerated curing procedures produce strong concrete, but durability might suffer.</a:t>
            </a:r>
          </a:p>
          <a:p>
            <a:r>
              <a:rPr lang="en-US" b="1" dirty="0" smtClean="0"/>
              <a:t>autoclave curing.</a:t>
            </a:r>
          </a:p>
          <a:p>
            <a:pPr marL="514350" indent="-514350">
              <a:buFont typeface="+mj-lt"/>
              <a:buAutoNum type="alphaLcParenR"/>
            </a:pPr>
            <a:endParaRPr lang="en-US" dirty="0"/>
          </a:p>
        </p:txBody>
      </p:sp>
      <p:pic>
        <p:nvPicPr>
          <p:cNvPr id="5122" name="Picture 2" descr="http://t2.gstatic.com/images?q=tbn:ANd9GcSgTD5El9dU5r486ZW67zLeR5vRMEqNBCHZAGM4bNEctqZEMSRjl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214818"/>
            <a:ext cx="1952625" cy="23336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Moisture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Polythene sheet test(ASTM D 4263)</a:t>
            </a:r>
          </a:p>
          <a:p>
            <a:r>
              <a:rPr lang="en-US" dirty="0" smtClean="0"/>
              <a:t>Mat Test</a:t>
            </a:r>
          </a:p>
          <a:p>
            <a:r>
              <a:rPr lang="en-US" dirty="0" smtClean="0"/>
              <a:t>Test Strip</a:t>
            </a:r>
          </a:p>
          <a:p>
            <a:r>
              <a:rPr lang="en-US" dirty="0" smtClean="0"/>
              <a:t>Moisture Meters</a:t>
            </a:r>
          </a:p>
          <a:p>
            <a:r>
              <a:rPr lang="en-US" smtClean="0"/>
              <a:t>Gravimetric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64421" y="2967335"/>
            <a:ext cx="36151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Thank you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7346" name="Picture 2" descr="http://t3.gstatic.com/images?q=tbn:ANd9GcTr0vRj3LVmjsDnu7QdujtOsI0URZp4qg-AVH5mHoHJIW_nLdgg2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3714752"/>
            <a:ext cx="2466975" cy="184785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hydration???</a:t>
            </a:r>
          </a:p>
          <a:p>
            <a:r>
              <a:rPr lang="en-US" dirty="0" smtClean="0"/>
              <a:t>It is a chemical process in which cement ingredients react with water.</a:t>
            </a:r>
          </a:p>
          <a:p>
            <a:r>
              <a:rPr lang="en-US" dirty="0" err="1" smtClean="0"/>
              <a:t>Tricalcium</a:t>
            </a:r>
            <a:r>
              <a:rPr lang="en-US" dirty="0" smtClean="0"/>
              <a:t> silicate + Water---&gt;Calcium silicate </a:t>
            </a:r>
            <a:r>
              <a:rPr lang="en-US" dirty="0" err="1" smtClean="0"/>
              <a:t>hydrate+Calcium</a:t>
            </a:r>
            <a:r>
              <a:rPr lang="en-US" dirty="0" smtClean="0"/>
              <a:t> hydroxide + heat</a:t>
            </a:r>
          </a:p>
          <a:p>
            <a:r>
              <a:rPr lang="en-US" dirty="0" smtClean="0"/>
              <a:t>173.6kJ</a:t>
            </a:r>
          </a:p>
          <a:p>
            <a:r>
              <a:rPr lang="en-US" dirty="0" err="1" smtClean="0"/>
              <a:t>Dicalcium</a:t>
            </a:r>
            <a:r>
              <a:rPr lang="en-US" dirty="0" smtClean="0"/>
              <a:t> silicate + Water---&gt;Calcium silicate hydrate + Calcium hydroxide +heat</a:t>
            </a:r>
          </a:p>
          <a:p>
            <a:r>
              <a:rPr lang="en-US" dirty="0" smtClean="0"/>
              <a:t>58.6KJ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35842" name="Picture 2" descr="http://t3.gstatic.com/images?q=tbn:ANd9GcQqogCX91_SQdTZWNmXR2AORbhYKJuER5e6eF0YtiyRqiiSwOk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0"/>
            <a:ext cx="1781175" cy="2571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Hydration  (ASTM C186) </a:t>
            </a:r>
            <a:endParaRPr lang="en-US" dirty="0"/>
          </a:p>
        </p:txBody>
      </p:sp>
      <p:pic>
        <p:nvPicPr>
          <p:cNvPr id="4" name="Content Placeholder 3" descr="Heat evolution curve from conduction calorimetry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95525" y="2477294"/>
            <a:ext cx="455295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Hydration (stage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Almost immediately on adding water </a:t>
            </a:r>
          </a:p>
          <a:p>
            <a:r>
              <a:rPr lang="en-US" dirty="0" smtClean="0"/>
              <a:t>some of the clinker </a:t>
            </a:r>
            <a:r>
              <a:rPr lang="en-US" dirty="0" err="1" smtClean="0"/>
              <a:t>sulphates</a:t>
            </a:r>
            <a:r>
              <a:rPr lang="en-US" dirty="0" smtClean="0"/>
              <a:t> and gypsum dissolve </a:t>
            </a:r>
          </a:p>
          <a:p>
            <a:r>
              <a:rPr lang="en-US" dirty="0" smtClean="0"/>
              <a:t>producing an alkaline, sulfate-rich, solution.</a:t>
            </a:r>
            <a:endParaRPr lang="en-US" dirty="0"/>
          </a:p>
        </p:txBody>
      </p:sp>
      <p:pic>
        <p:nvPicPr>
          <p:cNvPr id="5" name="Content Placeholder 4" descr="Heat evolution curve from conduction calorimetry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2671925"/>
            <a:ext cx="4038600" cy="29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Line Callout 2 6"/>
          <p:cNvSpPr/>
          <p:nvPr/>
        </p:nvSpPr>
        <p:spPr>
          <a:xfrm>
            <a:off x="5357818" y="2714620"/>
            <a:ext cx="914400" cy="612648"/>
          </a:xfrm>
          <a:prstGeom prst="border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Stage I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Hydration (stage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(C3A) phase (the most reactive of the four main clinker minerals) </a:t>
            </a:r>
          </a:p>
          <a:p>
            <a:r>
              <a:rPr lang="en-US" dirty="0" smtClean="0"/>
              <a:t>reacts with the water to form an </a:t>
            </a:r>
            <a:r>
              <a:rPr lang="en-US" dirty="0" err="1" smtClean="0"/>
              <a:t>aluminate</a:t>
            </a:r>
            <a:r>
              <a:rPr lang="en-US" dirty="0" smtClean="0"/>
              <a:t>-rich gel </a:t>
            </a:r>
          </a:p>
          <a:p>
            <a:r>
              <a:rPr lang="en-US" dirty="0" smtClean="0"/>
              <a:t>Stage I on the heat evolution curve</a:t>
            </a:r>
            <a:endParaRPr lang="en-US" dirty="0"/>
          </a:p>
        </p:txBody>
      </p:sp>
      <p:pic>
        <p:nvPicPr>
          <p:cNvPr id="5" name="Content Placeholder 3" descr="Heat evolution curve from conduction calorimetry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2671925"/>
            <a:ext cx="4038600" cy="29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Hydration (stage 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(C3A) reaction is with water is strongly exothermic </a:t>
            </a:r>
          </a:p>
          <a:p>
            <a:r>
              <a:rPr lang="en-US" dirty="0" smtClean="0"/>
              <a:t>but does not last long</a:t>
            </a:r>
          </a:p>
          <a:p>
            <a:r>
              <a:rPr lang="en-US" dirty="0" smtClean="0"/>
              <a:t> typically only a few minutes</a:t>
            </a:r>
            <a:endParaRPr lang="en-US" dirty="0"/>
          </a:p>
        </p:txBody>
      </p:sp>
      <p:pic>
        <p:nvPicPr>
          <p:cNvPr id="5" name="Content Placeholder 4" descr="Heat evolution curve from conduction calorimetry"/>
          <p:cNvPicPr>
            <a:picLocks noGrp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648200" y="2671925"/>
            <a:ext cx="4038600" cy="29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2454</TotalTime>
  <Words>1144</Words>
  <Application>Microsoft Office PowerPoint</Application>
  <PresentationFormat>On-screen Show (4:3)</PresentationFormat>
  <Paragraphs>288</Paragraphs>
  <Slides>46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8" baseType="lpstr">
      <vt:lpstr>Flow</vt:lpstr>
      <vt:lpstr>Artwork</vt:lpstr>
      <vt:lpstr>CURING CONCRETE</vt:lpstr>
      <vt:lpstr> CURING CONCRETE</vt:lpstr>
      <vt:lpstr>Curing Concrete ( ASTM C31)</vt:lpstr>
      <vt:lpstr>Curing Concrete</vt:lpstr>
      <vt:lpstr>Hydration</vt:lpstr>
      <vt:lpstr>Hydration  (ASTM C186) </vt:lpstr>
      <vt:lpstr>Hydration (stage I)</vt:lpstr>
      <vt:lpstr>Hydration (stage I)</vt:lpstr>
      <vt:lpstr>Hydration (stage I)</vt:lpstr>
      <vt:lpstr>Hydration (stage II)</vt:lpstr>
      <vt:lpstr>Hydration (stage III)</vt:lpstr>
      <vt:lpstr>Hydration (stage III)</vt:lpstr>
      <vt:lpstr>Slide 13</vt:lpstr>
      <vt:lpstr>Curing methods</vt:lpstr>
      <vt:lpstr>Maintaining mixing water</vt:lpstr>
      <vt:lpstr>Maintaining mixing water</vt:lpstr>
      <vt:lpstr>Maintaining mixing water</vt:lpstr>
      <vt:lpstr>Maintaining mixing water</vt:lpstr>
      <vt:lpstr>Spraying or Fogging</vt:lpstr>
      <vt:lpstr>Maintaining mixing water</vt:lpstr>
      <vt:lpstr>Wet coverings</vt:lpstr>
      <vt:lpstr>Maintaining mixing water</vt:lpstr>
      <vt:lpstr>Maintaining mixing water</vt:lpstr>
      <vt:lpstr>Reducing loss of water</vt:lpstr>
      <vt:lpstr>Reducing loss of water</vt:lpstr>
      <vt:lpstr>Impervious paper</vt:lpstr>
      <vt:lpstr>Reducing loss of water</vt:lpstr>
      <vt:lpstr>Plastic sheets</vt:lpstr>
      <vt:lpstr>Reducing loss of water</vt:lpstr>
      <vt:lpstr>Membrane-forming  compound</vt:lpstr>
      <vt:lpstr>Accelerating strength gain</vt:lpstr>
      <vt:lpstr>Accelerating strength gain</vt:lpstr>
      <vt:lpstr>Steam curing</vt:lpstr>
      <vt:lpstr>Accelerating strength gain</vt:lpstr>
      <vt:lpstr>Accelerating strength gain</vt:lpstr>
      <vt:lpstr>Accelerating strength gain</vt:lpstr>
      <vt:lpstr>Accelerating strength gain</vt:lpstr>
      <vt:lpstr>Slide 38</vt:lpstr>
      <vt:lpstr>Effects on hardened concrete</vt:lpstr>
      <vt:lpstr>Curing tips</vt:lpstr>
      <vt:lpstr>Temperature effects on curing</vt:lpstr>
      <vt:lpstr>Temperature effects </vt:lpstr>
      <vt:lpstr>Temperature effects</vt:lpstr>
      <vt:lpstr>Temperature effects on curing</vt:lpstr>
      <vt:lpstr>Moisture tests</vt:lpstr>
      <vt:lpstr>Slide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CURING OF CONCRETE</dc:title>
  <dc:creator>Windows AnGeL Live</dc:creator>
  <cp:lastModifiedBy>Windows AnGeL Live</cp:lastModifiedBy>
  <cp:revision>254</cp:revision>
  <dcterms:created xsi:type="dcterms:W3CDTF">2010-12-09T09:16:03Z</dcterms:created>
  <dcterms:modified xsi:type="dcterms:W3CDTF">2011-01-03T23:12:14Z</dcterms:modified>
</cp:coreProperties>
</file>