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6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9" r:id="rId14"/>
    <p:sldId id="273" r:id="rId15"/>
    <p:sldId id="270" r:id="rId16"/>
    <p:sldId id="271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069A5-4CE6-4F3A-BFAD-53869478A79B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418E7-C7C2-45A0-AB22-EA6123D73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18E7-C7C2-45A0-AB22-EA6123D733F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A7A2-4FFE-4391-A25B-43355FA00F31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72D7-D0D0-496E-BCF1-807095099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A7A2-4FFE-4391-A25B-43355FA00F31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72D7-D0D0-496E-BCF1-807095099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A7A2-4FFE-4391-A25B-43355FA00F31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72D7-D0D0-496E-BCF1-807095099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A7A2-4FFE-4391-A25B-43355FA00F31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72D7-D0D0-496E-BCF1-807095099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A7A2-4FFE-4391-A25B-43355FA00F31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72D7-D0D0-496E-BCF1-807095099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A7A2-4FFE-4391-A25B-43355FA00F31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72D7-D0D0-496E-BCF1-807095099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A7A2-4FFE-4391-A25B-43355FA00F31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72D7-D0D0-496E-BCF1-807095099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A7A2-4FFE-4391-A25B-43355FA00F31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72D7-D0D0-496E-BCF1-807095099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A7A2-4FFE-4391-A25B-43355FA00F31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72D7-D0D0-496E-BCF1-807095099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A7A2-4FFE-4391-A25B-43355FA00F31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72D7-D0D0-496E-BCF1-807095099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A7A2-4FFE-4391-A25B-43355FA00F31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EF72D7-D0D0-496E-BCF1-8070950990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90A7A2-4FFE-4391-A25B-43355FA00F31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EF72D7-D0D0-496E-BCF1-8070950990A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7851648" cy="1828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DRAWING PROJECT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Monotype Corsiva" pitchFamily="66" charset="0"/>
              </a:rPr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="1" dirty="0" smtClean="0"/>
              <a:t>Type H</a:t>
            </a:r>
            <a:r>
              <a:rPr lang="en-US" sz="2000" dirty="0" smtClean="0"/>
              <a:t> lines are the same as Type G, except that every second long line is thicker. They indicate the cutting plane of an object. 2H pencil</a:t>
            </a:r>
          </a:p>
          <a:p>
            <a:pPr lvl="0"/>
            <a:endParaRPr lang="en-US" sz="2000" b="1" dirty="0" smtClean="0"/>
          </a:p>
          <a:p>
            <a:pPr lvl="0"/>
            <a:endParaRPr lang="en-US" sz="2000" b="1" dirty="0" smtClean="0"/>
          </a:p>
          <a:p>
            <a:pPr lvl="0"/>
            <a:endParaRPr lang="en-US" sz="2000" b="1" dirty="0" smtClean="0"/>
          </a:p>
          <a:p>
            <a:pPr lvl="0"/>
            <a:r>
              <a:rPr lang="en-US" sz="2000" b="1" dirty="0" smtClean="0"/>
              <a:t>Type K</a:t>
            </a:r>
            <a:r>
              <a:rPr lang="en-US" sz="2000" dirty="0" smtClean="0"/>
              <a:t> lines indicate the alternate positions of an object and the line taken by that object. They are drawn with a long line of 10–20 mm, then a small gap, then a small line of 2 mm, then a gap, then another small line. 2H pencil.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81200" y="3124200"/>
            <a:ext cx="4876800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00200" y="5638800"/>
            <a:ext cx="5562600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Monotype Corsiva" pitchFamily="66" charset="0"/>
              </a:rPr>
              <a:t>SYMBOLS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3400" indent="-533400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Shared understandings about the meaning of certain words, attributes, or objects.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3400" indent="-533400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Characteristics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Displacement</a:t>
            </a:r>
          </a:p>
          <a:p>
            <a:pPr marL="1295400" lvl="2" indent="-381000">
              <a:lnSpc>
                <a:spcPct val="9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Our ability to understand that a certain symbol means a certain thing.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Arbitrary</a:t>
            </a:r>
          </a:p>
          <a:p>
            <a:pPr marL="1295400" lvl="2" indent="-381000">
              <a:lnSpc>
                <a:spcPct val="9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symbol has no direct connection with the thing it refers to.  Meaning is a construction of the human mind.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Openness</a:t>
            </a:r>
          </a:p>
          <a:p>
            <a:pPr marL="1295400" lvl="2" indent="-381000">
              <a:lnSpc>
                <a:spcPct val="9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Our ability to create and use symbols as we see fit.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Monotype Corsiva" pitchFamily="66" charset="0"/>
                <a:cs typeface="Times New Roman" pitchFamily="18" charset="0"/>
              </a:rPr>
              <a:t>SYMBOLS</a:t>
            </a:r>
            <a:endParaRPr lang="en-US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DRAWING   SYMBOLS: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/>
              <a:t>Because  of  the  small  scale  used  in  most drawings, standard graphic symbols are used to present complete information concerning construction items and materials. </a:t>
            </a:r>
          </a:p>
          <a:p>
            <a:pPr>
              <a:buNone/>
            </a:pPr>
            <a:r>
              <a:rPr lang="en-US" sz="2000" dirty="0" smtClean="0"/>
              <a:t>    These   typical symbols  are  used  so  frequently  in  construction drawings that their meanings must be familiar not only to the preparer, but to the user as well.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dirty="0" smtClean="0">
                <a:latin typeface="Monotype Corsiva" pitchFamily="66" charset="0"/>
              </a:rPr>
              <a:t>DOORS SYMBOLS</a:t>
            </a:r>
            <a:endParaRPr lang="en-US" sz="4400" dirty="0">
              <a:latin typeface="Monotype Corsiva" pitchFamily="66" charset="0"/>
            </a:endParaRPr>
          </a:p>
        </p:txBody>
      </p:sp>
      <p:pic>
        <p:nvPicPr>
          <p:cNvPr id="6" name="Content Placeholder 5" descr="fig01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935163"/>
            <a:ext cx="5334000" cy="4389437"/>
          </a:xfr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Monotype Corsiva" pitchFamily="66" charset="0"/>
              </a:rPr>
              <a:t>WINDOW SYMBOLS</a:t>
            </a:r>
            <a:endParaRPr lang="en-US" dirty="0">
              <a:latin typeface="Monotype Corsiva" pitchFamily="66" charset="0"/>
            </a:endParaRPr>
          </a:p>
        </p:txBody>
      </p:sp>
      <p:pic>
        <p:nvPicPr>
          <p:cNvPr id="4" name="Content Placeholder 3" descr="symbolsarchebigre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590800"/>
            <a:ext cx="7432648" cy="2363562"/>
          </a:xfr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dirty="0" smtClean="0">
                <a:latin typeface="Monotype Corsiva" pitchFamily="66" charset="0"/>
              </a:rPr>
              <a:t>Materials symbols</a:t>
            </a:r>
            <a:endParaRPr lang="en-US" sz="4400" dirty="0">
              <a:latin typeface="Monotype Corsiva" pitchFamily="66" charset="0"/>
            </a:endParaRPr>
          </a:p>
        </p:txBody>
      </p:sp>
      <p:pic>
        <p:nvPicPr>
          <p:cNvPr id="4" name="Content Placeholder 3" descr="14069_330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905000"/>
            <a:ext cx="5562600" cy="4648200"/>
          </a:xfr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Monotype Corsiva" pitchFamily="66" charset="0"/>
              </a:rPr>
              <a:t>TOILET SYMBOLS</a:t>
            </a:r>
            <a:endParaRPr lang="en-US" dirty="0">
              <a:latin typeface="Monotype Corsiva" pitchFamily="66" charset="0"/>
            </a:endParaRPr>
          </a:p>
        </p:txBody>
      </p:sp>
      <p:pic>
        <p:nvPicPr>
          <p:cNvPr id="9" name="Picture 8" descr="S1250E0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3895725" cy="5097128"/>
          </a:xfrm>
          <a:prstGeom prst="rect">
            <a:avLst/>
          </a:prstGeom>
        </p:spPr>
      </p:pic>
      <p:pic>
        <p:nvPicPr>
          <p:cNvPr id="10" name="Picture 9" descr="S1250E0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447800"/>
            <a:ext cx="3924300" cy="5193397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Monotype Corsiva" pitchFamily="66" charset="0"/>
                <a:ea typeface="Microsoft Himalaya" pitchFamily="2" charset="0"/>
                <a:cs typeface="Microsoft Himalaya" pitchFamily="2" charset="0"/>
              </a:rPr>
              <a:t>Stair Case Symbol</a:t>
            </a:r>
            <a:endParaRPr lang="en-US" dirty="0">
              <a:latin typeface="Monotype Corsiva" pitchFamily="66" charset="0"/>
              <a:ea typeface="Microsoft Himalaya" pitchFamily="2" charset="0"/>
              <a:cs typeface="Microsoft Himalaya" pitchFamily="2" charset="0"/>
            </a:endParaRPr>
          </a:p>
        </p:txBody>
      </p:sp>
      <p:pic>
        <p:nvPicPr>
          <p:cNvPr id="8" name="Content Placeholder 7" descr="G-Plan-Triple-Winde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124200"/>
            <a:ext cx="2667000" cy="2667000"/>
          </a:xfrm>
        </p:spPr>
      </p:pic>
      <p:pic>
        <p:nvPicPr>
          <p:cNvPr id="9" name="Picture 8" descr="G-Plan-Half-Landin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124200"/>
            <a:ext cx="2209800" cy="2657800"/>
          </a:xfrm>
          <a:prstGeom prst="rect">
            <a:avLst/>
          </a:prstGeom>
        </p:spPr>
      </p:pic>
      <p:pic>
        <p:nvPicPr>
          <p:cNvPr id="10" name="Picture 9" descr="G-Plan-Quater-Landing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200400"/>
            <a:ext cx="2562225" cy="2590800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851648" cy="1066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PROJECT   TITLE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Various Symbols And Special Lines Used In Civil Engineering Drawing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Submitted To:</a:t>
            </a:r>
          </a:p>
          <a:p>
            <a:pPr>
              <a:buNone/>
            </a:pPr>
            <a:r>
              <a:rPr lang="en-US" dirty="0" smtClean="0"/>
              <a:t>        Engr. FAWAD AHMED NAJAM				</a:t>
            </a:r>
          </a:p>
          <a:p>
            <a:pPr>
              <a:buNone/>
            </a:pPr>
            <a:r>
              <a:rPr lang="en-US" dirty="0" smtClean="0"/>
              <a:t>  SUBMITTED BY:</a:t>
            </a:r>
          </a:p>
          <a:p>
            <a:pPr>
              <a:buNone/>
            </a:pPr>
            <a:r>
              <a:rPr lang="en-US" dirty="0" smtClean="0"/>
              <a:t>              2K9-SCET-29</a:t>
            </a:r>
          </a:p>
          <a:p>
            <a:pPr>
              <a:buNone/>
            </a:pPr>
            <a:r>
              <a:rPr lang="en-US" dirty="0" smtClean="0"/>
              <a:t>              2K9-SCET-30</a:t>
            </a:r>
          </a:p>
          <a:p>
            <a:pPr>
              <a:buNone/>
            </a:pPr>
            <a:r>
              <a:rPr lang="en-US" dirty="0" smtClean="0"/>
              <a:t>              2K9-SCET-31</a:t>
            </a:r>
          </a:p>
          <a:p>
            <a:pPr>
              <a:buNone/>
            </a:pPr>
            <a:r>
              <a:rPr lang="en-US" dirty="0" smtClean="0"/>
              <a:t>              2K9-SCET-33</a:t>
            </a:r>
          </a:p>
          <a:p>
            <a:pPr>
              <a:buNone/>
            </a:pPr>
            <a:r>
              <a:rPr lang="en-US" dirty="0" smtClean="0"/>
              <a:t>              2K9-SCET-34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Monotype Corsiva" pitchFamily="66" charset="0"/>
              </a:rPr>
              <a:t>SPECIAL LINES 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Standard engineering drawing line types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Visible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Hidden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center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cutting plane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Break lines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Dimension and extension lines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Monotype Corsiva" pitchFamily="66" charset="0"/>
              </a:rPr>
              <a:t>LINES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Visible lines:</a:t>
            </a:r>
          </a:p>
          <a:p>
            <a:pPr>
              <a:buNone/>
            </a:pPr>
            <a:r>
              <a:rPr lang="en-US" sz="2000" dirty="0" smtClean="0"/>
              <a:t>continuous lines used to depict edges directly visible from a particular angle.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Hidden lines:</a:t>
            </a:r>
          </a:p>
          <a:p>
            <a:pPr lvl="0">
              <a:buNone/>
            </a:pPr>
            <a:r>
              <a:rPr lang="en-US" sz="2000" dirty="0" smtClean="0"/>
              <a:t>  are short-dashed lines that may be used to represent edges that are not directly visible.</a:t>
            </a:r>
          </a:p>
          <a:p>
            <a:pPr lvl="0">
              <a:buFont typeface="Wingdings" pitchFamily="2" charset="2"/>
              <a:buChar char="v"/>
            </a:pPr>
            <a:endParaRPr lang="en-US" sz="2000" i="1" dirty="0" smtClean="0"/>
          </a:p>
          <a:p>
            <a:pPr lvl="0">
              <a:buFont typeface="Wingdings" pitchFamily="2" charset="2"/>
              <a:buChar char="v"/>
            </a:pPr>
            <a:r>
              <a:rPr lang="en-US" sz="2000" i="1" dirty="0" smtClean="0"/>
              <a:t>Center lines</a:t>
            </a:r>
            <a:r>
              <a:rPr lang="en-US" sz="2000" dirty="0" smtClean="0"/>
              <a:t> </a:t>
            </a:r>
          </a:p>
          <a:p>
            <a:pPr lvl="0">
              <a:buNone/>
            </a:pPr>
            <a:r>
              <a:rPr lang="en-US" sz="2000" dirty="0" smtClean="0"/>
              <a:t>are alternately long- and short-dashed lines that may be used to represent the axes of circular features.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Monotype Corsiva" pitchFamily="66" charset="0"/>
              </a:rPr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sz="2000" i="1" dirty="0" smtClean="0"/>
              <a:t>Cutting Plane:</a:t>
            </a:r>
            <a:r>
              <a:rPr lang="en-US" sz="2000" dirty="0" smtClean="0"/>
              <a:t> </a:t>
            </a:r>
          </a:p>
          <a:p>
            <a:pPr lvl="0">
              <a:buNone/>
            </a:pPr>
            <a:r>
              <a:rPr lang="en-US" sz="2000" dirty="0" smtClean="0"/>
              <a:t>are thin, medium-dashed lines, or thick alternately long- and double short-dashed that may be used to define sections for section views.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Break lines: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Dimension And </a:t>
            </a:r>
            <a:r>
              <a:rPr lang="en-US" sz="2000" smtClean="0"/>
              <a:t>Extension Lines:</a:t>
            </a:r>
            <a:endParaRPr lang="en-US" sz="2000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Monotype Corsiva" pitchFamily="66" charset="0"/>
              </a:rPr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Lines can also be classified by a letter classification in which each line is given a letter.</a:t>
            </a:r>
          </a:p>
          <a:p>
            <a:pPr lvl="0"/>
            <a:r>
              <a:rPr lang="en-US" sz="2000" b="1" dirty="0" smtClean="0"/>
              <a:t>Type A </a:t>
            </a:r>
            <a:r>
              <a:rPr lang="en-US" sz="2000" dirty="0" smtClean="0"/>
              <a:t> lines show the outline of the feature of an object. They are the thickest lines on a drawing and done with a pencil softer than HB.</a:t>
            </a:r>
          </a:p>
          <a:p>
            <a:pPr lvl="0"/>
            <a:endParaRPr lang="en-US" sz="2000" dirty="0" smtClean="0"/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000" b="1" dirty="0" smtClean="0"/>
              <a:t>Type B </a:t>
            </a:r>
            <a:r>
              <a:rPr lang="en-US" sz="2000" dirty="0" smtClean="0"/>
              <a:t> lines are dimension lines and are used for dimensioning, projecting, extending, or leaders. A harder pencil should be used, such as a 2H.</a:t>
            </a:r>
          </a:p>
          <a:p>
            <a:pPr lvl="0">
              <a:buNone/>
            </a:pPr>
            <a:r>
              <a:rPr lang="en-US" sz="2000" dirty="0" smtClean="0"/>
              <a:t> 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3581400"/>
            <a:ext cx="49530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5410200"/>
            <a:ext cx="5029200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Monotype Corsiva" pitchFamily="66" charset="0"/>
              </a:rPr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="1" dirty="0" smtClean="0"/>
              <a:t>Type C</a:t>
            </a:r>
            <a:r>
              <a:rPr lang="en-US" sz="2000" dirty="0" smtClean="0"/>
              <a:t> lines are used for breaks when the whole object is not shown. They are freehand drawn and only for short breaks. 2H pencil</a:t>
            </a:r>
          </a:p>
          <a:p>
            <a:pPr lvl="0"/>
            <a:endParaRPr lang="en-US" sz="2000" b="1" dirty="0" smtClean="0"/>
          </a:p>
          <a:p>
            <a:pPr lvl="0"/>
            <a:endParaRPr lang="en-US" sz="2000" b="1" dirty="0" smtClean="0"/>
          </a:p>
          <a:p>
            <a:pPr lvl="0"/>
            <a:endParaRPr lang="en-US" sz="2000" b="1" dirty="0" smtClean="0"/>
          </a:p>
          <a:p>
            <a:pPr lvl="0"/>
            <a:r>
              <a:rPr lang="en-US" sz="2000" b="1" dirty="0" smtClean="0"/>
              <a:t>Type D</a:t>
            </a:r>
            <a:r>
              <a:rPr lang="en-US" sz="2000" dirty="0" smtClean="0"/>
              <a:t> lines are similar to Type C, except they are zigzagged and only for longer breaks. 2H pencil</a:t>
            </a:r>
          </a:p>
          <a:p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1828800" y="2895600"/>
            <a:ext cx="4419599" cy="487251"/>
          </a:xfrm>
          <a:custGeom>
            <a:avLst/>
            <a:gdLst>
              <a:gd name="connsiteX0" fmla="*/ 0 w 1661374"/>
              <a:gd name="connsiteY0" fmla="*/ 459347 h 558085"/>
              <a:gd name="connsiteX1" fmla="*/ 270456 w 1661374"/>
              <a:gd name="connsiteY1" fmla="*/ 8586 h 558085"/>
              <a:gd name="connsiteX2" fmla="*/ 450760 w 1661374"/>
              <a:gd name="connsiteY2" fmla="*/ 510862 h 558085"/>
              <a:gd name="connsiteX3" fmla="*/ 669701 w 1661374"/>
              <a:gd name="connsiteY3" fmla="*/ 47223 h 558085"/>
              <a:gd name="connsiteX4" fmla="*/ 862884 w 1661374"/>
              <a:gd name="connsiteY4" fmla="*/ 510862 h 558085"/>
              <a:gd name="connsiteX5" fmla="*/ 1056067 w 1661374"/>
              <a:gd name="connsiteY5" fmla="*/ 21465 h 558085"/>
              <a:gd name="connsiteX6" fmla="*/ 1249250 w 1661374"/>
              <a:gd name="connsiteY6" fmla="*/ 549499 h 558085"/>
              <a:gd name="connsiteX7" fmla="*/ 1455312 w 1661374"/>
              <a:gd name="connsiteY7" fmla="*/ 72980 h 558085"/>
              <a:gd name="connsiteX8" fmla="*/ 1661374 w 1661374"/>
              <a:gd name="connsiteY8" fmla="*/ 549499 h 55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1374" h="558085">
                <a:moveTo>
                  <a:pt x="0" y="459347"/>
                </a:moveTo>
                <a:cubicBezTo>
                  <a:pt x="97664" y="229673"/>
                  <a:pt x="195329" y="0"/>
                  <a:pt x="270456" y="8586"/>
                </a:cubicBezTo>
                <a:cubicBezTo>
                  <a:pt x="345583" y="17172"/>
                  <a:pt x="384219" y="504422"/>
                  <a:pt x="450760" y="510862"/>
                </a:cubicBezTo>
                <a:cubicBezTo>
                  <a:pt x="517301" y="517302"/>
                  <a:pt x="601014" y="47223"/>
                  <a:pt x="669701" y="47223"/>
                </a:cubicBezTo>
                <a:cubicBezTo>
                  <a:pt x="738388" y="47223"/>
                  <a:pt x="798490" y="515155"/>
                  <a:pt x="862884" y="510862"/>
                </a:cubicBezTo>
                <a:cubicBezTo>
                  <a:pt x="927278" y="506569"/>
                  <a:pt x="991673" y="15025"/>
                  <a:pt x="1056067" y="21465"/>
                </a:cubicBezTo>
                <a:cubicBezTo>
                  <a:pt x="1120461" y="27905"/>
                  <a:pt x="1182709" y="540913"/>
                  <a:pt x="1249250" y="549499"/>
                </a:cubicBezTo>
                <a:cubicBezTo>
                  <a:pt x="1315791" y="558085"/>
                  <a:pt x="1386625" y="72980"/>
                  <a:pt x="1455312" y="72980"/>
                </a:cubicBezTo>
                <a:cubicBezTo>
                  <a:pt x="1523999" y="72980"/>
                  <a:pt x="1592686" y="311239"/>
                  <a:pt x="1661374" y="54949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895203" y="5334397"/>
            <a:ext cx="4579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3086100" y="53721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2933700" y="51435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76600" y="5334000"/>
            <a:ext cx="152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47800" y="5334000"/>
            <a:ext cx="152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Monotype Corsiva" pitchFamily="66" charset="0"/>
              </a:rPr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="1" dirty="0" smtClean="0"/>
              <a:t>Type E</a:t>
            </a:r>
            <a:r>
              <a:rPr lang="en-US" sz="2000" dirty="0" smtClean="0"/>
              <a:t> lines indicate hidden outlines of internal features of an object. They are dotted lines. 2H pencil</a:t>
            </a:r>
          </a:p>
          <a:p>
            <a:pPr lvl="0"/>
            <a:endParaRPr lang="en-US" sz="2000" b="1" dirty="0" smtClean="0"/>
          </a:p>
          <a:p>
            <a:pPr lvl="0"/>
            <a:endParaRPr lang="en-US" sz="2000" b="1" dirty="0" smtClean="0"/>
          </a:p>
          <a:p>
            <a:pPr lvl="0"/>
            <a:endParaRPr lang="en-US" sz="2000" b="1" dirty="0" smtClean="0"/>
          </a:p>
          <a:p>
            <a:pPr lvl="0"/>
            <a:r>
              <a:rPr lang="en-US" sz="2000" b="1" dirty="0" smtClean="0"/>
              <a:t>Type G</a:t>
            </a:r>
            <a:r>
              <a:rPr lang="en-US" sz="2000" dirty="0" smtClean="0"/>
              <a:t> lines are used for centre lines. They are dotted lines, but a long line of 10–20 mm, then a gap, then a small line of 2 mm. 2H pencil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2971800"/>
            <a:ext cx="54864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47800" y="5181600"/>
            <a:ext cx="6019800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683</TotalTime>
  <Words>445</Words>
  <Application>Microsoft Office PowerPoint</Application>
  <PresentationFormat>On-screen Show (4:3)</PresentationFormat>
  <Paragraphs>82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DRAWING PROJECT</vt:lpstr>
      <vt:lpstr>PROJECT   TITLE</vt:lpstr>
      <vt:lpstr>Slide 3</vt:lpstr>
      <vt:lpstr>SPECIAL LINES </vt:lpstr>
      <vt:lpstr>LINES</vt:lpstr>
      <vt:lpstr>LINES</vt:lpstr>
      <vt:lpstr>LINES</vt:lpstr>
      <vt:lpstr>LINES</vt:lpstr>
      <vt:lpstr>LINES</vt:lpstr>
      <vt:lpstr>LINES</vt:lpstr>
      <vt:lpstr>SYMBOLS</vt:lpstr>
      <vt:lpstr>SYMBOLS</vt:lpstr>
      <vt:lpstr>DOORS SYMBOLS</vt:lpstr>
      <vt:lpstr>WINDOW SYMBOLS</vt:lpstr>
      <vt:lpstr>Materials symbols</vt:lpstr>
      <vt:lpstr>TOILET SYMBOLS</vt:lpstr>
      <vt:lpstr>Stair Case Symbol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DRAWING PROJECT</dc:title>
  <dc:creator>SOHAIB</dc:creator>
  <cp:lastModifiedBy>SOHAIB</cp:lastModifiedBy>
  <cp:revision>55</cp:revision>
  <dcterms:created xsi:type="dcterms:W3CDTF">2010-07-18T11:12:27Z</dcterms:created>
  <dcterms:modified xsi:type="dcterms:W3CDTF">2010-07-29T03:30:12Z</dcterms:modified>
</cp:coreProperties>
</file>