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6" r:id="rId2"/>
  </p:sldMasterIdLst>
  <p:sldIdLst>
    <p:sldId id="266" r:id="rId3"/>
    <p:sldId id="256" r:id="rId4"/>
    <p:sldId id="270" r:id="rId5"/>
    <p:sldId id="271" r:id="rId6"/>
    <p:sldId id="272" r:id="rId7"/>
    <p:sldId id="273" r:id="rId8"/>
    <p:sldId id="257" r:id="rId9"/>
    <p:sldId id="258" r:id="rId10"/>
    <p:sldId id="260" r:id="rId11"/>
    <p:sldId id="261" r:id="rId12"/>
    <p:sldId id="264" r:id="rId13"/>
    <p:sldId id="265" r:id="rId14"/>
    <p:sldId id="267"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2B68CA-0562-469E-8E79-8EE39C2EE520}" type="datetimeFigureOut">
              <a:rPr lang="en-US" smtClean="0"/>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13710-B666-4F63-95CA-70F2A28A81A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2B68CA-0562-469E-8E79-8EE39C2EE520}" type="datetimeFigureOut">
              <a:rPr lang="en-US" smtClean="0"/>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13710-B666-4F63-95CA-70F2A28A81A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2B68CA-0562-469E-8E79-8EE39C2EE520}" type="datetimeFigureOut">
              <a:rPr lang="en-US" smtClean="0"/>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13710-B666-4F63-95CA-70F2A28A81A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en-US" altLang="zh-TW" smtClean="0"/>
              <a:t>Click to edit Master title style</a:t>
            </a:r>
            <a:endParaRPr lang="en-US" altLang="zh-TW"/>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TW" smtClean="0"/>
              <a:t>Click to edit Master subtitle style</a:t>
            </a:r>
            <a:endParaRPr lang="en-US" altLang="zh-TW"/>
          </a:p>
        </p:txBody>
      </p:sp>
      <p:sp>
        <p:nvSpPr>
          <p:cNvPr id="4" name="日期版面配置區 3"/>
          <p:cNvSpPr>
            <a:spLocks noGrp="1"/>
          </p:cNvSpPr>
          <p:nvPr>
            <p:ph type="dt" sz="half" idx="10"/>
          </p:nvPr>
        </p:nvSpPr>
        <p:spPr/>
        <p:txBody>
          <a:bodyPr/>
          <a:lstStyle/>
          <a:p>
            <a:fld id="{552B68CA-0562-469E-8E79-8EE39C2EE520}" type="datetimeFigureOut">
              <a:rPr lang="en-US" smtClean="0"/>
              <a:t>1/12/2012</a:t>
            </a:fld>
            <a:endParaRPr lang="en-US"/>
          </a:p>
        </p:txBody>
      </p:sp>
      <p:sp>
        <p:nvSpPr>
          <p:cNvPr id="5" name="頁尾版面配置區 4"/>
          <p:cNvSpPr>
            <a:spLocks noGrp="1"/>
          </p:cNvSpPr>
          <p:nvPr>
            <p:ph type="ftr" sz="quarter" idx="11"/>
          </p:nvPr>
        </p:nvSpPr>
        <p:spPr/>
        <p:txBody>
          <a:bodyPr/>
          <a:lstStyle/>
          <a:p>
            <a:endParaRPr lang="en-US"/>
          </a:p>
        </p:txBody>
      </p:sp>
      <p:sp>
        <p:nvSpPr>
          <p:cNvPr id="6" name="投影片編號版面配置區 5"/>
          <p:cNvSpPr>
            <a:spLocks noGrp="1"/>
          </p:cNvSpPr>
          <p:nvPr>
            <p:ph type="sldNum" sz="quarter" idx="12"/>
          </p:nvPr>
        </p:nvSpPr>
        <p:spPr/>
        <p:txBody>
          <a:bodyPr/>
          <a:lstStyle/>
          <a:p>
            <a:fld id="{3B813710-B666-4F63-95CA-70F2A28A81A0}" type="slidenum">
              <a:rPr lang="en-US" smtClean="0"/>
              <a:t>‹#›</a:t>
            </a:fld>
            <a:endParaRPr lang="en-US"/>
          </a:p>
        </p:txBody>
      </p:sp>
    </p:spTree>
    <p:extLst>
      <p:ext uri="{BB962C8B-B14F-4D97-AF65-F5344CB8AC3E}">
        <p14:creationId xmlns="" xmlns:p14="http://schemas.microsoft.com/office/powerpoint/2010/main" val="20354101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mtClean="0"/>
              <a:t>Click to edit Master title style</a:t>
            </a:r>
            <a:endParaRPr lang="en-US" altLang="zh-TW"/>
          </a:p>
        </p:txBody>
      </p:sp>
      <p:sp>
        <p:nvSpPr>
          <p:cNvPr id="3" name="內容版面配置區 2"/>
          <p:cNvSpPr>
            <a:spLocks noGrp="1"/>
          </p:cNvSpPr>
          <p:nvPr>
            <p:ph idx="1"/>
          </p:nvPr>
        </p:nvSpPr>
        <p:spPr/>
        <p:txBody>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en-US" altLang="zh-TW"/>
          </a:p>
        </p:txBody>
      </p:sp>
      <p:sp>
        <p:nvSpPr>
          <p:cNvPr id="4" name="日期版面配置區 3"/>
          <p:cNvSpPr>
            <a:spLocks noGrp="1"/>
          </p:cNvSpPr>
          <p:nvPr>
            <p:ph type="dt" sz="half" idx="10"/>
          </p:nvPr>
        </p:nvSpPr>
        <p:spPr/>
        <p:txBody>
          <a:bodyPr/>
          <a:lstStyle/>
          <a:p>
            <a:fld id="{552B68CA-0562-469E-8E79-8EE39C2EE520}" type="datetimeFigureOut">
              <a:rPr lang="en-US" smtClean="0"/>
              <a:t>1/12/2012</a:t>
            </a:fld>
            <a:endParaRPr lang="en-US"/>
          </a:p>
        </p:txBody>
      </p:sp>
      <p:sp>
        <p:nvSpPr>
          <p:cNvPr id="5" name="頁尾版面配置區 4"/>
          <p:cNvSpPr>
            <a:spLocks noGrp="1"/>
          </p:cNvSpPr>
          <p:nvPr>
            <p:ph type="ftr" sz="quarter" idx="11"/>
          </p:nvPr>
        </p:nvSpPr>
        <p:spPr/>
        <p:txBody>
          <a:bodyPr/>
          <a:lstStyle/>
          <a:p>
            <a:endParaRPr lang="en-US"/>
          </a:p>
        </p:txBody>
      </p:sp>
      <p:sp>
        <p:nvSpPr>
          <p:cNvPr id="6" name="投影片編號版面配置區 5"/>
          <p:cNvSpPr>
            <a:spLocks noGrp="1"/>
          </p:cNvSpPr>
          <p:nvPr>
            <p:ph type="sldNum" sz="quarter" idx="12"/>
          </p:nvPr>
        </p:nvSpPr>
        <p:spPr/>
        <p:txBody>
          <a:bodyPr/>
          <a:lstStyle/>
          <a:p>
            <a:fld id="{3B813710-B666-4F63-95CA-70F2A28A81A0}" type="slidenum">
              <a:rPr lang="en-US" smtClean="0"/>
              <a:t>‹#›</a:t>
            </a:fld>
            <a:endParaRPr lang="en-US"/>
          </a:p>
        </p:txBody>
      </p:sp>
    </p:spTree>
    <p:extLst>
      <p:ext uri="{BB962C8B-B14F-4D97-AF65-F5344CB8AC3E}">
        <p14:creationId xmlns="" xmlns:p14="http://schemas.microsoft.com/office/powerpoint/2010/main" val="2335369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en-US" altLang="zh-TW" smtClean="0"/>
              <a:t>Click to edit Master title style</a:t>
            </a:r>
            <a:endParaRPr lang="en-US" altLang="zh-TW"/>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TW" smtClean="0"/>
              <a:t>Click to edit Master text styles</a:t>
            </a:r>
          </a:p>
        </p:txBody>
      </p:sp>
      <p:sp>
        <p:nvSpPr>
          <p:cNvPr id="4" name="日期版面配置區 3"/>
          <p:cNvSpPr>
            <a:spLocks noGrp="1"/>
          </p:cNvSpPr>
          <p:nvPr>
            <p:ph type="dt" sz="half" idx="10"/>
          </p:nvPr>
        </p:nvSpPr>
        <p:spPr/>
        <p:txBody>
          <a:bodyPr/>
          <a:lstStyle/>
          <a:p>
            <a:fld id="{552B68CA-0562-469E-8E79-8EE39C2EE520}" type="datetimeFigureOut">
              <a:rPr lang="en-US" smtClean="0"/>
              <a:t>1/12/2012</a:t>
            </a:fld>
            <a:endParaRPr lang="en-US"/>
          </a:p>
        </p:txBody>
      </p:sp>
      <p:sp>
        <p:nvSpPr>
          <p:cNvPr id="5" name="頁尾版面配置區 4"/>
          <p:cNvSpPr>
            <a:spLocks noGrp="1"/>
          </p:cNvSpPr>
          <p:nvPr>
            <p:ph type="ftr" sz="quarter" idx="11"/>
          </p:nvPr>
        </p:nvSpPr>
        <p:spPr/>
        <p:txBody>
          <a:bodyPr/>
          <a:lstStyle/>
          <a:p>
            <a:endParaRPr lang="en-US"/>
          </a:p>
        </p:txBody>
      </p:sp>
      <p:sp>
        <p:nvSpPr>
          <p:cNvPr id="6" name="投影片編號版面配置區 5"/>
          <p:cNvSpPr>
            <a:spLocks noGrp="1"/>
          </p:cNvSpPr>
          <p:nvPr>
            <p:ph type="sldNum" sz="quarter" idx="12"/>
          </p:nvPr>
        </p:nvSpPr>
        <p:spPr/>
        <p:txBody>
          <a:bodyPr/>
          <a:lstStyle/>
          <a:p>
            <a:fld id="{3B813710-B666-4F63-95CA-70F2A28A81A0}" type="slidenum">
              <a:rPr lang="en-US" smtClean="0"/>
              <a:t>‹#›</a:t>
            </a:fld>
            <a:endParaRPr lang="en-US"/>
          </a:p>
        </p:txBody>
      </p:sp>
    </p:spTree>
    <p:extLst>
      <p:ext uri="{BB962C8B-B14F-4D97-AF65-F5344CB8AC3E}">
        <p14:creationId xmlns="" xmlns:p14="http://schemas.microsoft.com/office/powerpoint/2010/main" val="18668489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mtClean="0"/>
              <a:t>Click to edit Master title style</a:t>
            </a:r>
            <a:endParaRPr lang="en-US" altLang="zh-TW"/>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en-US" altLang="zh-TW"/>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en-US" altLang="zh-TW"/>
          </a:p>
        </p:txBody>
      </p:sp>
      <p:sp>
        <p:nvSpPr>
          <p:cNvPr id="5" name="日期版面配置區 4"/>
          <p:cNvSpPr>
            <a:spLocks noGrp="1"/>
          </p:cNvSpPr>
          <p:nvPr>
            <p:ph type="dt" sz="half" idx="10"/>
          </p:nvPr>
        </p:nvSpPr>
        <p:spPr/>
        <p:txBody>
          <a:bodyPr/>
          <a:lstStyle/>
          <a:p>
            <a:fld id="{552B68CA-0562-469E-8E79-8EE39C2EE520}" type="datetimeFigureOut">
              <a:rPr lang="en-US" smtClean="0"/>
              <a:t>1/12/2012</a:t>
            </a:fld>
            <a:endParaRPr lang="en-US"/>
          </a:p>
        </p:txBody>
      </p:sp>
      <p:sp>
        <p:nvSpPr>
          <p:cNvPr id="6" name="頁尾版面配置區 5"/>
          <p:cNvSpPr>
            <a:spLocks noGrp="1"/>
          </p:cNvSpPr>
          <p:nvPr>
            <p:ph type="ftr" sz="quarter" idx="11"/>
          </p:nvPr>
        </p:nvSpPr>
        <p:spPr/>
        <p:txBody>
          <a:bodyPr/>
          <a:lstStyle/>
          <a:p>
            <a:endParaRPr lang="en-US"/>
          </a:p>
        </p:txBody>
      </p:sp>
      <p:sp>
        <p:nvSpPr>
          <p:cNvPr id="7" name="投影片編號版面配置區 6"/>
          <p:cNvSpPr>
            <a:spLocks noGrp="1"/>
          </p:cNvSpPr>
          <p:nvPr>
            <p:ph type="sldNum" sz="quarter" idx="12"/>
          </p:nvPr>
        </p:nvSpPr>
        <p:spPr/>
        <p:txBody>
          <a:bodyPr/>
          <a:lstStyle/>
          <a:p>
            <a:fld id="{3B813710-B666-4F63-95CA-70F2A28A81A0}" type="slidenum">
              <a:rPr lang="en-US" smtClean="0"/>
              <a:t>‹#›</a:t>
            </a:fld>
            <a:endParaRPr lang="en-US"/>
          </a:p>
        </p:txBody>
      </p:sp>
    </p:spTree>
    <p:extLst>
      <p:ext uri="{BB962C8B-B14F-4D97-AF65-F5344CB8AC3E}">
        <p14:creationId xmlns="" xmlns:p14="http://schemas.microsoft.com/office/powerpoint/2010/main" val="195590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en-US" altLang="zh-TW" smtClean="0"/>
              <a:t>Click to edit Master title style</a:t>
            </a:r>
            <a:endParaRPr lang="en-US" altLang="zh-TW"/>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smtClean="0"/>
              <a:t>Click to edit Master text styles</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en-US" altLang="zh-TW"/>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smtClean="0"/>
              <a:t>Click to edit Master text styles</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en-US" altLang="zh-TW"/>
          </a:p>
        </p:txBody>
      </p:sp>
      <p:sp>
        <p:nvSpPr>
          <p:cNvPr id="7" name="日期版面配置區 6"/>
          <p:cNvSpPr>
            <a:spLocks noGrp="1"/>
          </p:cNvSpPr>
          <p:nvPr>
            <p:ph type="dt" sz="half" idx="10"/>
          </p:nvPr>
        </p:nvSpPr>
        <p:spPr/>
        <p:txBody>
          <a:bodyPr/>
          <a:lstStyle/>
          <a:p>
            <a:fld id="{552B68CA-0562-469E-8E79-8EE39C2EE520}" type="datetimeFigureOut">
              <a:rPr lang="en-US" smtClean="0"/>
              <a:t>1/12/2012</a:t>
            </a:fld>
            <a:endParaRPr lang="en-US"/>
          </a:p>
        </p:txBody>
      </p:sp>
      <p:sp>
        <p:nvSpPr>
          <p:cNvPr id="8" name="頁尾版面配置區 7"/>
          <p:cNvSpPr>
            <a:spLocks noGrp="1"/>
          </p:cNvSpPr>
          <p:nvPr>
            <p:ph type="ftr" sz="quarter" idx="11"/>
          </p:nvPr>
        </p:nvSpPr>
        <p:spPr/>
        <p:txBody>
          <a:bodyPr/>
          <a:lstStyle/>
          <a:p>
            <a:endParaRPr lang="en-US"/>
          </a:p>
        </p:txBody>
      </p:sp>
      <p:sp>
        <p:nvSpPr>
          <p:cNvPr id="9" name="投影片編號版面配置區 8"/>
          <p:cNvSpPr>
            <a:spLocks noGrp="1"/>
          </p:cNvSpPr>
          <p:nvPr>
            <p:ph type="sldNum" sz="quarter" idx="12"/>
          </p:nvPr>
        </p:nvSpPr>
        <p:spPr/>
        <p:txBody>
          <a:bodyPr/>
          <a:lstStyle/>
          <a:p>
            <a:fld id="{3B813710-B666-4F63-95CA-70F2A28A81A0}" type="slidenum">
              <a:rPr lang="en-US" smtClean="0"/>
              <a:t>‹#›</a:t>
            </a:fld>
            <a:endParaRPr lang="en-US"/>
          </a:p>
        </p:txBody>
      </p:sp>
    </p:spTree>
    <p:extLst>
      <p:ext uri="{BB962C8B-B14F-4D97-AF65-F5344CB8AC3E}">
        <p14:creationId xmlns="" xmlns:p14="http://schemas.microsoft.com/office/powerpoint/2010/main" val="5338534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mtClean="0"/>
              <a:t>Click to edit Master title style</a:t>
            </a:r>
            <a:endParaRPr lang="en-US" altLang="zh-TW"/>
          </a:p>
        </p:txBody>
      </p:sp>
      <p:sp>
        <p:nvSpPr>
          <p:cNvPr id="3" name="日期版面配置區 2"/>
          <p:cNvSpPr>
            <a:spLocks noGrp="1"/>
          </p:cNvSpPr>
          <p:nvPr>
            <p:ph type="dt" sz="half" idx="10"/>
          </p:nvPr>
        </p:nvSpPr>
        <p:spPr/>
        <p:txBody>
          <a:bodyPr/>
          <a:lstStyle/>
          <a:p>
            <a:fld id="{552B68CA-0562-469E-8E79-8EE39C2EE520}" type="datetimeFigureOut">
              <a:rPr lang="en-US" smtClean="0"/>
              <a:t>1/12/2012</a:t>
            </a:fld>
            <a:endParaRPr lang="en-US"/>
          </a:p>
        </p:txBody>
      </p:sp>
      <p:sp>
        <p:nvSpPr>
          <p:cNvPr id="4" name="頁尾版面配置區 3"/>
          <p:cNvSpPr>
            <a:spLocks noGrp="1"/>
          </p:cNvSpPr>
          <p:nvPr>
            <p:ph type="ftr" sz="quarter" idx="11"/>
          </p:nvPr>
        </p:nvSpPr>
        <p:spPr/>
        <p:txBody>
          <a:bodyPr/>
          <a:lstStyle/>
          <a:p>
            <a:endParaRPr lang="en-US"/>
          </a:p>
        </p:txBody>
      </p:sp>
      <p:sp>
        <p:nvSpPr>
          <p:cNvPr id="5" name="投影片編號版面配置區 4"/>
          <p:cNvSpPr>
            <a:spLocks noGrp="1"/>
          </p:cNvSpPr>
          <p:nvPr>
            <p:ph type="sldNum" sz="quarter" idx="12"/>
          </p:nvPr>
        </p:nvSpPr>
        <p:spPr/>
        <p:txBody>
          <a:bodyPr/>
          <a:lstStyle/>
          <a:p>
            <a:fld id="{3B813710-B666-4F63-95CA-70F2A28A81A0}" type="slidenum">
              <a:rPr lang="en-US" smtClean="0"/>
              <a:t>‹#›</a:t>
            </a:fld>
            <a:endParaRPr lang="en-US"/>
          </a:p>
        </p:txBody>
      </p:sp>
    </p:spTree>
    <p:extLst>
      <p:ext uri="{BB962C8B-B14F-4D97-AF65-F5344CB8AC3E}">
        <p14:creationId xmlns="" xmlns:p14="http://schemas.microsoft.com/office/powerpoint/2010/main" val="38744318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52B68CA-0562-469E-8E79-8EE39C2EE520}" type="datetimeFigureOut">
              <a:rPr lang="en-US" smtClean="0"/>
              <a:t>1/12/2012</a:t>
            </a:fld>
            <a:endParaRPr lang="en-US"/>
          </a:p>
        </p:txBody>
      </p:sp>
      <p:sp>
        <p:nvSpPr>
          <p:cNvPr id="3" name="頁尾版面配置區 2"/>
          <p:cNvSpPr>
            <a:spLocks noGrp="1"/>
          </p:cNvSpPr>
          <p:nvPr>
            <p:ph type="ftr" sz="quarter" idx="11"/>
          </p:nvPr>
        </p:nvSpPr>
        <p:spPr/>
        <p:txBody>
          <a:bodyPr/>
          <a:lstStyle/>
          <a:p>
            <a:endParaRPr lang="en-US"/>
          </a:p>
        </p:txBody>
      </p:sp>
      <p:sp>
        <p:nvSpPr>
          <p:cNvPr id="4" name="投影片編號版面配置區 3"/>
          <p:cNvSpPr>
            <a:spLocks noGrp="1"/>
          </p:cNvSpPr>
          <p:nvPr>
            <p:ph type="sldNum" sz="quarter" idx="12"/>
          </p:nvPr>
        </p:nvSpPr>
        <p:spPr/>
        <p:txBody>
          <a:bodyPr/>
          <a:lstStyle/>
          <a:p>
            <a:fld id="{3B813710-B666-4F63-95CA-70F2A28A81A0}" type="slidenum">
              <a:rPr lang="en-US" smtClean="0"/>
              <a:t>‹#›</a:t>
            </a:fld>
            <a:endParaRPr lang="en-US"/>
          </a:p>
        </p:txBody>
      </p:sp>
    </p:spTree>
    <p:extLst>
      <p:ext uri="{BB962C8B-B14F-4D97-AF65-F5344CB8AC3E}">
        <p14:creationId xmlns="" xmlns:p14="http://schemas.microsoft.com/office/powerpoint/2010/main" val="12504335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en-US" altLang="zh-TW" smtClean="0"/>
              <a:t>Click to edit Master title style</a:t>
            </a:r>
            <a:endParaRPr lang="en-US" altLang="zh-TW"/>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en-US" altLang="zh-TW"/>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smtClean="0"/>
              <a:t>Click to edit Master text styles</a:t>
            </a:r>
          </a:p>
        </p:txBody>
      </p:sp>
      <p:sp>
        <p:nvSpPr>
          <p:cNvPr id="5" name="日期版面配置區 4"/>
          <p:cNvSpPr>
            <a:spLocks noGrp="1"/>
          </p:cNvSpPr>
          <p:nvPr>
            <p:ph type="dt" sz="half" idx="10"/>
          </p:nvPr>
        </p:nvSpPr>
        <p:spPr/>
        <p:txBody>
          <a:bodyPr/>
          <a:lstStyle/>
          <a:p>
            <a:fld id="{552B68CA-0562-469E-8E79-8EE39C2EE520}" type="datetimeFigureOut">
              <a:rPr lang="en-US" smtClean="0"/>
              <a:t>1/12/2012</a:t>
            </a:fld>
            <a:endParaRPr lang="en-US"/>
          </a:p>
        </p:txBody>
      </p:sp>
      <p:sp>
        <p:nvSpPr>
          <p:cNvPr id="6" name="頁尾版面配置區 5"/>
          <p:cNvSpPr>
            <a:spLocks noGrp="1"/>
          </p:cNvSpPr>
          <p:nvPr>
            <p:ph type="ftr" sz="quarter" idx="11"/>
          </p:nvPr>
        </p:nvSpPr>
        <p:spPr/>
        <p:txBody>
          <a:bodyPr/>
          <a:lstStyle/>
          <a:p>
            <a:endParaRPr lang="en-US"/>
          </a:p>
        </p:txBody>
      </p:sp>
      <p:sp>
        <p:nvSpPr>
          <p:cNvPr id="7" name="投影片編號版面配置區 6"/>
          <p:cNvSpPr>
            <a:spLocks noGrp="1"/>
          </p:cNvSpPr>
          <p:nvPr>
            <p:ph type="sldNum" sz="quarter" idx="12"/>
          </p:nvPr>
        </p:nvSpPr>
        <p:spPr/>
        <p:txBody>
          <a:bodyPr/>
          <a:lstStyle/>
          <a:p>
            <a:fld id="{3B813710-B666-4F63-95CA-70F2A28A81A0}" type="slidenum">
              <a:rPr lang="en-US" smtClean="0"/>
              <a:t>‹#›</a:t>
            </a:fld>
            <a:endParaRPr lang="en-US"/>
          </a:p>
        </p:txBody>
      </p:sp>
    </p:spTree>
    <p:extLst>
      <p:ext uri="{BB962C8B-B14F-4D97-AF65-F5344CB8AC3E}">
        <p14:creationId xmlns="" xmlns:p14="http://schemas.microsoft.com/office/powerpoint/2010/main" val="3501825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2B68CA-0562-469E-8E79-8EE39C2EE520}" type="datetimeFigureOut">
              <a:rPr lang="en-US" smtClean="0"/>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13710-B666-4F63-95CA-70F2A28A81A0}"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en-US" altLang="zh-TW" smtClean="0"/>
              <a:t>Click to edit Master title style</a:t>
            </a:r>
            <a:endParaRPr lang="en-US" altLang="zh-TW"/>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TW" smtClean="0"/>
              <a:t>Click icon to add picture</a:t>
            </a:r>
            <a:endParaRPr lang="en-US" altLang="zh-TW"/>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smtClean="0"/>
              <a:t>Click to edit Master text styles</a:t>
            </a:r>
          </a:p>
        </p:txBody>
      </p:sp>
      <p:sp>
        <p:nvSpPr>
          <p:cNvPr id="5" name="日期版面配置區 4"/>
          <p:cNvSpPr>
            <a:spLocks noGrp="1"/>
          </p:cNvSpPr>
          <p:nvPr>
            <p:ph type="dt" sz="half" idx="10"/>
          </p:nvPr>
        </p:nvSpPr>
        <p:spPr/>
        <p:txBody>
          <a:bodyPr/>
          <a:lstStyle/>
          <a:p>
            <a:fld id="{552B68CA-0562-469E-8E79-8EE39C2EE520}" type="datetimeFigureOut">
              <a:rPr lang="en-US" smtClean="0"/>
              <a:t>1/12/2012</a:t>
            </a:fld>
            <a:endParaRPr lang="en-US"/>
          </a:p>
        </p:txBody>
      </p:sp>
      <p:sp>
        <p:nvSpPr>
          <p:cNvPr id="6" name="頁尾版面配置區 5"/>
          <p:cNvSpPr>
            <a:spLocks noGrp="1"/>
          </p:cNvSpPr>
          <p:nvPr>
            <p:ph type="ftr" sz="quarter" idx="11"/>
          </p:nvPr>
        </p:nvSpPr>
        <p:spPr/>
        <p:txBody>
          <a:bodyPr/>
          <a:lstStyle/>
          <a:p>
            <a:endParaRPr lang="en-US"/>
          </a:p>
        </p:txBody>
      </p:sp>
      <p:sp>
        <p:nvSpPr>
          <p:cNvPr id="7" name="投影片編號版面配置區 6"/>
          <p:cNvSpPr>
            <a:spLocks noGrp="1"/>
          </p:cNvSpPr>
          <p:nvPr>
            <p:ph type="sldNum" sz="quarter" idx="12"/>
          </p:nvPr>
        </p:nvSpPr>
        <p:spPr/>
        <p:txBody>
          <a:bodyPr/>
          <a:lstStyle/>
          <a:p>
            <a:fld id="{3B813710-B666-4F63-95CA-70F2A28A81A0}" type="slidenum">
              <a:rPr lang="en-US" smtClean="0"/>
              <a:t>‹#›</a:t>
            </a:fld>
            <a:endParaRPr lang="en-US"/>
          </a:p>
        </p:txBody>
      </p:sp>
    </p:spTree>
    <p:extLst>
      <p:ext uri="{BB962C8B-B14F-4D97-AF65-F5344CB8AC3E}">
        <p14:creationId xmlns="" xmlns:p14="http://schemas.microsoft.com/office/powerpoint/2010/main" val="20148803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mtClean="0"/>
              <a:t>Click to edit Master title style</a:t>
            </a:r>
            <a:endParaRPr lang="en-US" altLang="zh-TW"/>
          </a:p>
        </p:txBody>
      </p:sp>
      <p:sp>
        <p:nvSpPr>
          <p:cNvPr id="3" name="直排文字版面配置區 2"/>
          <p:cNvSpPr>
            <a:spLocks noGrp="1"/>
          </p:cNvSpPr>
          <p:nvPr>
            <p:ph type="body" orient="vert" idx="1"/>
          </p:nvPr>
        </p:nvSpPr>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en-US" altLang="zh-TW"/>
          </a:p>
        </p:txBody>
      </p:sp>
      <p:sp>
        <p:nvSpPr>
          <p:cNvPr id="4" name="日期版面配置區 3"/>
          <p:cNvSpPr>
            <a:spLocks noGrp="1"/>
          </p:cNvSpPr>
          <p:nvPr>
            <p:ph type="dt" sz="half" idx="10"/>
          </p:nvPr>
        </p:nvSpPr>
        <p:spPr/>
        <p:txBody>
          <a:bodyPr/>
          <a:lstStyle/>
          <a:p>
            <a:fld id="{552B68CA-0562-469E-8E79-8EE39C2EE520}" type="datetimeFigureOut">
              <a:rPr lang="en-US" smtClean="0"/>
              <a:t>1/12/2012</a:t>
            </a:fld>
            <a:endParaRPr lang="en-US"/>
          </a:p>
        </p:txBody>
      </p:sp>
      <p:sp>
        <p:nvSpPr>
          <p:cNvPr id="5" name="頁尾版面配置區 4"/>
          <p:cNvSpPr>
            <a:spLocks noGrp="1"/>
          </p:cNvSpPr>
          <p:nvPr>
            <p:ph type="ftr" sz="quarter" idx="11"/>
          </p:nvPr>
        </p:nvSpPr>
        <p:spPr/>
        <p:txBody>
          <a:bodyPr/>
          <a:lstStyle/>
          <a:p>
            <a:endParaRPr lang="en-US"/>
          </a:p>
        </p:txBody>
      </p:sp>
      <p:sp>
        <p:nvSpPr>
          <p:cNvPr id="6" name="投影片編號版面配置區 5"/>
          <p:cNvSpPr>
            <a:spLocks noGrp="1"/>
          </p:cNvSpPr>
          <p:nvPr>
            <p:ph type="sldNum" sz="quarter" idx="12"/>
          </p:nvPr>
        </p:nvSpPr>
        <p:spPr/>
        <p:txBody>
          <a:bodyPr/>
          <a:lstStyle/>
          <a:p>
            <a:fld id="{3B813710-B666-4F63-95CA-70F2A28A81A0}" type="slidenum">
              <a:rPr lang="en-US" smtClean="0"/>
              <a:t>‹#›</a:t>
            </a:fld>
            <a:endParaRPr lang="en-US"/>
          </a:p>
        </p:txBody>
      </p:sp>
    </p:spTree>
    <p:extLst>
      <p:ext uri="{BB962C8B-B14F-4D97-AF65-F5344CB8AC3E}">
        <p14:creationId xmlns="" xmlns:p14="http://schemas.microsoft.com/office/powerpoint/2010/main" val="15222699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en-US" altLang="zh-TW" smtClean="0"/>
              <a:t>Click to edit Master title style</a:t>
            </a:r>
            <a:endParaRPr lang="en-US" altLang="zh-TW"/>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en-US" altLang="zh-TW"/>
          </a:p>
        </p:txBody>
      </p:sp>
      <p:sp>
        <p:nvSpPr>
          <p:cNvPr id="4" name="日期版面配置區 3"/>
          <p:cNvSpPr>
            <a:spLocks noGrp="1"/>
          </p:cNvSpPr>
          <p:nvPr>
            <p:ph type="dt" sz="half" idx="10"/>
          </p:nvPr>
        </p:nvSpPr>
        <p:spPr/>
        <p:txBody>
          <a:bodyPr/>
          <a:lstStyle/>
          <a:p>
            <a:fld id="{552B68CA-0562-469E-8E79-8EE39C2EE520}" type="datetimeFigureOut">
              <a:rPr lang="en-US" smtClean="0"/>
              <a:t>1/12/2012</a:t>
            </a:fld>
            <a:endParaRPr lang="en-US"/>
          </a:p>
        </p:txBody>
      </p:sp>
      <p:sp>
        <p:nvSpPr>
          <p:cNvPr id="5" name="頁尾版面配置區 4"/>
          <p:cNvSpPr>
            <a:spLocks noGrp="1"/>
          </p:cNvSpPr>
          <p:nvPr>
            <p:ph type="ftr" sz="quarter" idx="11"/>
          </p:nvPr>
        </p:nvSpPr>
        <p:spPr/>
        <p:txBody>
          <a:bodyPr/>
          <a:lstStyle/>
          <a:p>
            <a:endParaRPr lang="en-US"/>
          </a:p>
        </p:txBody>
      </p:sp>
      <p:sp>
        <p:nvSpPr>
          <p:cNvPr id="6" name="投影片編號版面配置區 5"/>
          <p:cNvSpPr>
            <a:spLocks noGrp="1"/>
          </p:cNvSpPr>
          <p:nvPr>
            <p:ph type="sldNum" sz="quarter" idx="12"/>
          </p:nvPr>
        </p:nvSpPr>
        <p:spPr/>
        <p:txBody>
          <a:bodyPr/>
          <a:lstStyle/>
          <a:p>
            <a:fld id="{3B813710-B666-4F63-95CA-70F2A28A81A0}" type="slidenum">
              <a:rPr lang="en-US" smtClean="0"/>
              <a:t>‹#›</a:t>
            </a:fld>
            <a:endParaRPr lang="en-US"/>
          </a:p>
        </p:txBody>
      </p:sp>
    </p:spTree>
    <p:extLst>
      <p:ext uri="{BB962C8B-B14F-4D97-AF65-F5344CB8AC3E}">
        <p14:creationId xmlns="" xmlns:p14="http://schemas.microsoft.com/office/powerpoint/2010/main" val="225360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2B68CA-0562-469E-8E79-8EE39C2EE520}" type="datetimeFigureOut">
              <a:rPr lang="en-US" smtClean="0"/>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13710-B666-4F63-95CA-70F2A28A81A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2B68CA-0562-469E-8E79-8EE39C2EE520}" type="datetimeFigureOut">
              <a:rPr lang="en-US" smtClean="0"/>
              <a:t>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813710-B666-4F63-95CA-70F2A28A81A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2B68CA-0562-469E-8E79-8EE39C2EE520}" type="datetimeFigureOut">
              <a:rPr lang="en-US" smtClean="0"/>
              <a:t>1/12/2012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813710-B666-4F63-95CA-70F2A28A81A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2B68CA-0562-469E-8E79-8EE39C2EE520}" type="datetimeFigureOut">
              <a:rPr lang="en-US" smtClean="0"/>
              <a:t>1/12/2012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813710-B666-4F63-95CA-70F2A28A81A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2B68CA-0562-469E-8E79-8EE39C2EE520}" type="datetimeFigureOut">
              <a:rPr lang="en-US" smtClean="0"/>
              <a:t>1/12/2012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813710-B666-4F63-95CA-70F2A28A81A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2B68CA-0562-469E-8E79-8EE39C2EE520}" type="datetimeFigureOut">
              <a:rPr lang="en-US" smtClean="0"/>
              <a:t>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813710-B666-4F63-95CA-70F2A28A81A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2B68CA-0562-469E-8E79-8EE39C2EE520}" type="datetimeFigureOut">
              <a:rPr lang="en-US" smtClean="0"/>
              <a:t>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813710-B666-4F63-95CA-70F2A28A81A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2B68CA-0562-469E-8E79-8EE39C2EE520}" type="datetimeFigureOut">
              <a:rPr lang="en-US" smtClean="0"/>
              <a:t>1/12/2012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813710-B666-4F63-95CA-70F2A28A81A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矩形 7"/>
          <p:cNvSpPr/>
          <p:nvPr/>
        </p:nvSpPr>
        <p:spPr>
          <a:xfrm>
            <a:off x="0" y="0"/>
            <a:ext cx="91440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zh-TW" altLang="en-US"/>
          </a:p>
        </p:txBody>
      </p:sp>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en-US" altLang="zh-TW" dirty="0"/>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ltLang="zh-TW"/>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2B68CA-0562-469E-8E79-8EE39C2EE520}" type="datetimeFigureOut">
              <a:rPr lang="en-US" smtClean="0"/>
              <a:t>1/12/2012</a:t>
            </a:fld>
            <a:endParaRPr 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813710-B666-4F63-95CA-70F2A28A81A0}" type="slidenum">
              <a:rPr lang="en-US" smtClean="0"/>
              <a:t>‹#›</a:t>
            </a:fld>
            <a:endParaRPr lang="en-US"/>
          </a:p>
        </p:txBody>
      </p:sp>
      <p:pic>
        <p:nvPicPr>
          <p:cNvPr id="9" name="圖片 8"/>
          <p:cNvPicPr>
            <a:picLocks noChangeAspect="1"/>
          </p:cNvPicPr>
          <p:nvPr/>
        </p:nvPicPr>
        <p:blipFill>
          <a:blip r:embed="rId13" cstate="print">
            <a:extLst>
              <a:ext uri="{BEBA8EAE-BF5A-486C-A8C5-ECC9F3942E4B}">
                <a14:imgProps xmlns="" xmlns:a14="http://schemas.microsoft.com/office/drawing/2010/main">
                  <a14:imgLayer r:embed="">
                    <a14:imgEffect>
                      <a14:saturation sat="66000"/>
                    </a14:imgEffect>
                  </a14:imgLayer>
                </a14:imgProps>
              </a:ext>
              <a:ext uri="{28A0092B-C50C-407E-A947-70E740481C1C}">
                <a14:useLocalDpi xmlns="" xmlns:a14="http://schemas.microsoft.com/office/drawing/2010/main" val="0"/>
              </a:ext>
            </a:extLst>
          </a:blip>
          <a:stretch>
            <a:fillRect/>
          </a:stretch>
        </p:blipFill>
        <p:spPr>
          <a:xfrm>
            <a:off x="5727378" y="5085184"/>
            <a:ext cx="3344614" cy="1850453"/>
          </a:xfrm>
          <a:prstGeom prst="ellipse">
            <a:avLst/>
          </a:prstGeom>
          <a:ln>
            <a:noFill/>
          </a:ln>
          <a:effectLst>
            <a:softEdge rad="112500"/>
          </a:effectLst>
        </p:spPr>
      </p:pic>
      <p:sp>
        <p:nvSpPr>
          <p:cNvPr id="12" name="減號 11"/>
          <p:cNvSpPr/>
          <p:nvPr/>
        </p:nvSpPr>
        <p:spPr>
          <a:xfrm>
            <a:off x="-1008620" y="1167401"/>
            <a:ext cx="11197244" cy="648072"/>
          </a:xfrm>
          <a:prstGeom prst="mathMinus">
            <a:avLst/>
          </a:prstGeom>
          <a:solidFill>
            <a:schemeClr val="accent3">
              <a:lumMod val="5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zh-TW" altLang="en-US"/>
          </a:p>
        </p:txBody>
      </p:sp>
    </p:spTree>
    <p:extLst>
      <p:ext uri="{BB962C8B-B14F-4D97-AF65-F5344CB8AC3E}">
        <p14:creationId xmlns="" xmlns:p14="http://schemas.microsoft.com/office/powerpoint/2010/main" val="26510480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onotype Corsiva" pitchFamily="66" charset="0"/>
              </a:rPr>
              <a:t>Presentation</a:t>
            </a:r>
            <a:endParaRPr lang="en-US" b="1" dirty="0">
              <a:latin typeface="Monotype Corsiva" pitchFamily="66" charset="0"/>
            </a:endParaRPr>
          </a:p>
        </p:txBody>
      </p:sp>
      <p:sp>
        <p:nvSpPr>
          <p:cNvPr id="3" name="Content Placeholder 2"/>
          <p:cNvSpPr>
            <a:spLocks noGrp="1"/>
          </p:cNvSpPr>
          <p:nvPr>
            <p:ph idx="1"/>
          </p:nvPr>
        </p:nvSpPr>
        <p:spPr/>
        <p:txBody>
          <a:bodyPr>
            <a:normAutofit/>
          </a:bodyPr>
          <a:lstStyle/>
          <a:p>
            <a:pPr algn="ctr">
              <a:buNone/>
            </a:pPr>
            <a:r>
              <a:rPr lang="en-US" sz="2000" dirty="0" smtClean="0">
                <a:latin typeface="Aharoni" pitchFamily="2" charset="-79"/>
                <a:cs typeface="Aharoni" pitchFamily="2" charset="-79"/>
              </a:rPr>
              <a:t>CONSTRUCTION, PLANNING &amp; MANAGEMENT</a:t>
            </a:r>
          </a:p>
          <a:p>
            <a:pPr algn="ctr">
              <a:buNone/>
            </a:pPr>
            <a:r>
              <a:rPr lang="en-US" sz="2000" dirty="0" smtClean="0">
                <a:latin typeface="Aharoni" pitchFamily="2" charset="-79"/>
                <a:cs typeface="Aharoni" pitchFamily="2" charset="-79"/>
              </a:rPr>
              <a:t>PC-</a:t>
            </a:r>
            <a:r>
              <a:rPr lang="en-US" sz="2800" dirty="0" smtClean="0">
                <a:latin typeface="Aharoni" pitchFamily="2" charset="-79"/>
                <a:cs typeface="Aharoni" pitchFamily="2" charset="-79"/>
              </a:rPr>
              <a:t>1</a:t>
            </a:r>
            <a:endParaRPr lang="en-US" sz="2800" dirty="0" smtClean="0">
              <a:latin typeface="Aharoni" pitchFamily="2" charset="-79"/>
              <a:cs typeface="Aharoni" pitchFamily="2" charset="-79"/>
            </a:endParaRPr>
          </a:p>
          <a:p>
            <a:pPr algn="ctr">
              <a:buNone/>
            </a:pPr>
            <a:endParaRPr lang="en-US" sz="2000" dirty="0" smtClean="0">
              <a:latin typeface="Aharoni" pitchFamily="2" charset="-79"/>
              <a:cs typeface="Aharoni" pitchFamily="2" charset="-79"/>
            </a:endParaRPr>
          </a:p>
          <a:p>
            <a:pPr marL="0" lvl="0" indent="0" algn="ctr" fontAlgn="base">
              <a:spcBef>
                <a:spcPct val="0"/>
              </a:spcBef>
              <a:spcAft>
                <a:spcPct val="0"/>
              </a:spcAft>
              <a:buNone/>
            </a:pPr>
            <a:r>
              <a:rPr lang="en-US" sz="2000" b="1" dirty="0" smtClean="0">
                <a:latin typeface="Aharoni" pitchFamily="2" charset="-79"/>
                <a:ea typeface="Times New Roman" pitchFamily="18" charset="0"/>
                <a:cs typeface="Aharoni" pitchFamily="2" charset="-79"/>
              </a:rPr>
              <a:t>DUALIZATION OF LEHTRAR ROAD FROM </a:t>
            </a:r>
            <a:endParaRPr lang="en-US" sz="2000" b="1" dirty="0" smtClean="0">
              <a:latin typeface="Aharoni" pitchFamily="2" charset="-79"/>
              <a:ea typeface="Times New Roman" pitchFamily="18" charset="0"/>
              <a:cs typeface="Aharoni" pitchFamily="2" charset="-79"/>
            </a:endParaRPr>
          </a:p>
          <a:p>
            <a:pPr marL="0" lvl="0" indent="0" algn="ctr" fontAlgn="base">
              <a:spcBef>
                <a:spcPct val="0"/>
              </a:spcBef>
              <a:spcAft>
                <a:spcPct val="0"/>
              </a:spcAft>
              <a:buNone/>
            </a:pPr>
            <a:endParaRPr lang="en-US" sz="2000" b="1" dirty="0" smtClean="0">
              <a:latin typeface="Aharoni" pitchFamily="2" charset="-79"/>
              <a:ea typeface="Times New Roman" pitchFamily="18" charset="0"/>
              <a:cs typeface="Aharoni" pitchFamily="2" charset="-79"/>
            </a:endParaRPr>
          </a:p>
          <a:p>
            <a:pPr marL="0" lvl="0" indent="0" algn="ctr" fontAlgn="base">
              <a:spcBef>
                <a:spcPct val="0"/>
              </a:spcBef>
              <a:spcAft>
                <a:spcPct val="0"/>
              </a:spcAft>
              <a:buNone/>
            </a:pPr>
            <a:r>
              <a:rPr lang="en-US" sz="2000" b="1" dirty="0" smtClean="0">
                <a:latin typeface="Aharoni" pitchFamily="2" charset="-79"/>
                <a:ea typeface="Times New Roman" pitchFamily="18" charset="0"/>
                <a:cs typeface="Aharoni" pitchFamily="2" charset="-79"/>
              </a:rPr>
              <a:t>TRAMARI </a:t>
            </a:r>
            <a:r>
              <a:rPr lang="en-US" sz="2000" b="1" dirty="0" smtClean="0">
                <a:latin typeface="Aharoni" pitchFamily="2" charset="-79"/>
                <a:ea typeface="Times New Roman" pitchFamily="18" charset="0"/>
                <a:cs typeface="Aharoni" pitchFamily="2" charset="-79"/>
              </a:rPr>
              <a:t>CHOWK </a:t>
            </a:r>
            <a:r>
              <a:rPr lang="en-US" sz="2000" b="1" dirty="0" smtClean="0">
                <a:latin typeface="Aharoni" pitchFamily="2" charset="-79"/>
                <a:ea typeface="Times New Roman" pitchFamily="18" charset="0"/>
                <a:cs typeface="Aharoni" pitchFamily="2" charset="-79"/>
              </a:rPr>
              <a:t>TO </a:t>
            </a:r>
            <a:r>
              <a:rPr lang="en-US" sz="2000" b="1" u="sng" dirty="0" smtClean="0">
                <a:latin typeface="Aharoni" pitchFamily="2" charset="-79"/>
                <a:ea typeface="Times New Roman" pitchFamily="18" charset="0"/>
                <a:cs typeface="Aharoni" pitchFamily="2" charset="-79"/>
              </a:rPr>
              <a:t>P.I.N.S.TECH, </a:t>
            </a:r>
            <a:r>
              <a:rPr lang="en-US" sz="2000" b="1" u="sng" dirty="0" smtClean="0">
                <a:latin typeface="Aharoni" pitchFamily="2" charset="-79"/>
                <a:ea typeface="Times New Roman" pitchFamily="18" charset="0"/>
                <a:cs typeface="Aharoni" pitchFamily="2" charset="-79"/>
              </a:rPr>
              <a:t>ISLAMABAD</a:t>
            </a:r>
          </a:p>
          <a:p>
            <a:pPr marL="0" lvl="0" indent="0" algn="ctr" fontAlgn="base">
              <a:spcBef>
                <a:spcPct val="0"/>
              </a:spcBef>
              <a:spcAft>
                <a:spcPct val="0"/>
              </a:spcAft>
              <a:buNone/>
            </a:pPr>
            <a:endParaRPr lang="en-US" sz="2000" b="1" u="sng" dirty="0" smtClean="0">
              <a:latin typeface="Aharoni" pitchFamily="2" charset="-79"/>
              <a:cs typeface="Aharoni" pitchFamily="2" charset="-79"/>
            </a:endParaRPr>
          </a:p>
          <a:p>
            <a:pPr marL="0" lvl="0" indent="0" algn="ctr" fontAlgn="base">
              <a:spcBef>
                <a:spcPct val="0"/>
              </a:spcBef>
              <a:spcAft>
                <a:spcPct val="0"/>
              </a:spcAft>
              <a:buNone/>
            </a:pPr>
            <a:endParaRPr lang="en-US" sz="2000" b="1" u="sng" dirty="0" smtClean="0">
              <a:latin typeface="Arial Black" pitchFamily="34" charset="0"/>
              <a:cs typeface="Aharoni" pitchFamily="2" charset="-79"/>
            </a:endParaRPr>
          </a:p>
          <a:p>
            <a:pPr marL="0" lvl="0" indent="0" algn="ctr" fontAlgn="base">
              <a:spcBef>
                <a:spcPct val="0"/>
              </a:spcBef>
              <a:spcAft>
                <a:spcPct val="0"/>
              </a:spcAft>
              <a:buNone/>
            </a:pPr>
            <a:r>
              <a:rPr lang="en-US" sz="2000" b="1" dirty="0" smtClean="0">
                <a:latin typeface="Arial Black" pitchFamily="34" charset="0"/>
                <a:cs typeface="Aharoni" pitchFamily="2" charset="-79"/>
              </a:rPr>
              <a:t>PRESENTED BY GROUP 2</a:t>
            </a:r>
            <a:endParaRPr lang="en-US" sz="2000" dirty="0" smtClean="0">
              <a:latin typeface="Arial Black" pitchFamily="34" charset="0"/>
              <a:cs typeface="Aharoni" pitchFamily="2" charset="-79"/>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457198" y="914399"/>
          <a:ext cx="8229602" cy="5409423"/>
        </p:xfrm>
        <a:graphic>
          <a:graphicData uri="http://schemas.openxmlformats.org/drawingml/2006/table">
            <a:tbl>
              <a:tblPr firstRow="1" bandRow="1">
                <a:tableStyleId>{BDBED569-4797-4DF1-A0F4-6AAB3CD982D8}</a:tableStyleId>
              </a:tblPr>
              <a:tblGrid>
                <a:gridCol w="514351"/>
                <a:gridCol w="1748791"/>
                <a:gridCol w="2983231"/>
                <a:gridCol w="1337311"/>
                <a:gridCol w="1645918"/>
              </a:tblGrid>
              <a:tr h="643344">
                <a:tc>
                  <a:txBody>
                    <a:bodyPr/>
                    <a:lstStyle/>
                    <a:p>
                      <a:pPr algn="l"/>
                      <a:endParaRPr lang="en-US" sz="1200" dirty="0">
                        <a:latin typeface="Times New Roman" pitchFamily="18" charset="0"/>
                        <a:cs typeface="Times New Roman" pitchFamily="18" charset="0"/>
                      </a:endParaRPr>
                    </a:p>
                  </a:txBody>
                  <a:tcPr/>
                </a:tc>
                <a:tc>
                  <a:txBody>
                    <a:bodyPr/>
                    <a:lstStyle/>
                    <a:p>
                      <a:pPr algn="l"/>
                      <a:endParaRPr lang="en-US" sz="1200" dirty="0">
                        <a:latin typeface="Times New Roman" pitchFamily="18" charset="0"/>
                        <a:cs typeface="Times New Roman" pitchFamily="18" charset="0"/>
                      </a:endParaRPr>
                    </a:p>
                  </a:txBody>
                  <a:tcPr/>
                </a:tc>
                <a:tc>
                  <a:txBody>
                    <a:bodyPr/>
                    <a:lstStyle/>
                    <a:p>
                      <a:pPr algn="l"/>
                      <a:endParaRPr lang="en-US" sz="1200" dirty="0">
                        <a:latin typeface="Times New Roman" pitchFamily="18" charset="0"/>
                        <a:cs typeface="Times New Roman" pitchFamily="18" charset="0"/>
                      </a:endParaRPr>
                    </a:p>
                  </a:txBody>
                  <a:tcPr/>
                </a:tc>
                <a:tc>
                  <a:txBody>
                    <a:bodyPr/>
                    <a:lstStyle/>
                    <a:p>
                      <a:pPr algn="l"/>
                      <a:endParaRPr lang="en-US" sz="1200">
                        <a:latin typeface="Times New Roman" pitchFamily="18" charset="0"/>
                        <a:cs typeface="Times New Roman" pitchFamily="18" charset="0"/>
                      </a:endParaRPr>
                    </a:p>
                  </a:txBody>
                  <a:tcPr/>
                </a:tc>
                <a:tc>
                  <a:txBody>
                    <a:bodyPr/>
                    <a:lstStyle/>
                    <a:p>
                      <a:pPr algn="l"/>
                      <a:endParaRPr lang="en-US" sz="1200" b="0" dirty="0">
                        <a:latin typeface="Times New Roman" pitchFamily="18" charset="0"/>
                        <a:cs typeface="Times New Roman" pitchFamily="18" charset="0"/>
                      </a:endParaRPr>
                    </a:p>
                  </a:txBody>
                  <a:tcPr/>
                </a:tc>
              </a:tr>
              <a:tr h="327192">
                <a:tc>
                  <a:txBody>
                    <a:bodyPr/>
                    <a:lstStyle/>
                    <a:p>
                      <a:pPr algn="l"/>
                      <a:endParaRPr lang="en-US" sz="1200" dirty="0">
                        <a:latin typeface="Times New Roman" pitchFamily="18" charset="0"/>
                        <a:cs typeface="Times New Roman" pitchFamily="18" charset="0"/>
                      </a:endParaRPr>
                    </a:p>
                  </a:txBody>
                  <a:tcPr/>
                </a:tc>
                <a:tc>
                  <a:txBody>
                    <a:bodyPr/>
                    <a:lstStyle/>
                    <a:p>
                      <a:pPr algn="l"/>
                      <a:endParaRPr lang="en-US" sz="1200" dirty="0">
                        <a:latin typeface="Times New Roman" pitchFamily="18" charset="0"/>
                        <a:cs typeface="Times New Roman" pitchFamily="18" charset="0"/>
                      </a:endParaRPr>
                    </a:p>
                  </a:txBody>
                  <a:tcPr/>
                </a:tc>
                <a:tc>
                  <a:txBody>
                    <a:bodyPr/>
                    <a:lstStyle/>
                    <a:p>
                      <a:pPr marL="0" marR="0" algn="l">
                        <a:lnSpc>
                          <a:spcPct val="200000"/>
                        </a:lnSpc>
                        <a:spcBef>
                          <a:spcPts val="0"/>
                        </a:spcBef>
                        <a:spcAft>
                          <a:spcPts val="0"/>
                        </a:spcAft>
                      </a:pPr>
                      <a:r>
                        <a:rPr lang="en-US" sz="1200" u="none" strike="noStrike" kern="0" dirty="0" smtClean="0"/>
                        <a:t>BASE </a:t>
                      </a:r>
                      <a:r>
                        <a:rPr lang="en-US" sz="1200" u="none" strike="noStrike" kern="0" dirty="0"/>
                        <a:t>COST</a:t>
                      </a:r>
                      <a:endParaRPr lang="en-US" sz="1200" b="1" u="sng" kern="0" dirty="0">
                        <a:latin typeface="Calibri"/>
                        <a:ea typeface="Times New Roman"/>
                        <a:cs typeface="Times New Roman"/>
                      </a:endParaRPr>
                    </a:p>
                  </a:txBody>
                  <a:tcPr marL="68580" marR="68580" marT="0" marB="0"/>
                </a:tc>
                <a:tc>
                  <a:txBody>
                    <a:bodyPr/>
                    <a:lstStyle/>
                    <a:p>
                      <a:pPr marL="0" marR="0" algn="l">
                        <a:lnSpc>
                          <a:spcPct val="200000"/>
                        </a:lnSpc>
                        <a:spcBef>
                          <a:spcPts val="0"/>
                        </a:spcBef>
                        <a:spcAft>
                          <a:spcPts val="0"/>
                        </a:spcAft>
                      </a:pPr>
                      <a:r>
                        <a:rPr lang="en-US" sz="1200" dirty="0" smtClean="0"/>
                        <a:t>498.103</a:t>
                      </a:r>
                      <a:endParaRPr lang="en-US" sz="1200" dirty="0">
                        <a:latin typeface="Times New Roman"/>
                        <a:ea typeface="Times New Roman"/>
                        <a:cs typeface="Times New Roman"/>
                      </a:endParaRPr>
                    </a:p>
                  </a:txBody>
                  <a:tcPr marL="68580" marR="68580" marT="0" marB="0" anchor="ctr"/>
                </a:tc>
                <a:tc>
                  <a:txBody>
                    <a:bodyPr/>
                    <a:lstStyle/>
                    <a:p>
                      <a:pPr marL="0" marR="0" algn="l">
                        <a:lnSpc>
                          <a:spcPct val="200000"/>
                        </a:lnSpc>
                        <a:spcBef>
                          <a:spcPts val="0"/>
                        </a:spcBef>
                        <a:spcAft>
                          <a:spcPts val="0"/>
                        </a:spcAft>
                      </a:pPr>
                      <a:r>
                        <a:rPr lang="en-US" sz="1200" dirty="0" smtClean="0"/>
                        <a:t>1134.643</a:t>
                      </a:r>
                      <a:endParaRPr lang="en-US" sz="1200" dirty="0">
                        <a:latin typeface="Times New Roman"/>
                        <a:ea typeface="Times New Roman"/>
                        <a:cs typeface="Times New Roman"/>
                      </a:endParaRPr>
                    </a:p>
                  </a:txBody>
                  <a:tcPr marL="68580" marR="68580" marT="0" marB="0" anchor="ctr"/>
                </a:tc>
              </a:tr>
              <a:tr h="694313">
                <a:tc>
                  <a:txBody>
                    <a:bodyPr/>
                    <a:lstStyle/>
                    <a:p>
                      <a:pPr marL="0" marR="0">
                        <a:lnSpc>
                          <a:spcPct val="200000"/>
                        </a:lnSpc>
                        <a:spcBef>
                          <a:spcPts val="0"/>
                        </a:spcBef>
                        <a:spcAft>
                          <a:spcPts val="0"/>
                        </a:spcAft>
                      </a:pPr>
                      <a:r>
                        <a:rPr lang="en-US" sz="1200" dirty="0"/>
                        <a:t>10</a:t>
                      </a:r>
                      <a:endParaRPr lang="en-US" sz="1200" dirty="0">
                        <a:latin typeface="Times New Roman"/>
                        <a:ea typeface="Times New Roman"/>
                        <a:cs typeface="Times New Roman"/>
                      </a:endParaRPr>
                    </a:p>
                  </a:txBody>
                  <a:tcPr marL="68580" marR="68580" marT="0" marB="0"/>
                </a:tc>
                <a:tc>
                  <a:txBody>
                    <a:bodyPr/>
                    <a:lstStyle/>
                    <a:p>
                      <a:pPr marL="0" marR="0">
                        <a:lnSpc>
                          <a:spcPct val="200000"/>
                        </a:lnSpc>
                        <a:spcBef>
                          <a:spcPts val="0"/>
                        </a:spcBef>
                        <a:spcAft>
                          <a:spcPts val="0"/>
                        </a:spcAft>
                      </a:pPr>
                      <a:endParaRPr lang="en-US" sz="1200" dirty="0">
                        <a:latin typeface="Times New Roman"/>
                        <a:ea typeface="Times New Roman"/>
                        <a:cs typeface="Times New Roman"/>
                      </a:endParaRPr>
                    </a:p>
                  </a:txBody>
                  <a:tcPr marL="68580" marR="68580" marT="0" marB="0"/>
                </a:tc>
                <a:tc>
                  <a:txBody>
                    <a:bodyPr/>
                    <a:lstStyle/>
                    <a:p>
                      <a:pPr marL="0" marR="0" algn="just">
                        <a:spcBef>
                          <a:spcPts val="0"/>
                        </a:spcBef>
                        <a:spcAft>
                          <a:spcPts val="0"/>
                        </a:spcAft>
                      </a:pPr>
                      <a:r>
                        <a:rPr lang="en-US" sz="1200" u="none" strike="noStrike" kern="0"/>
                        <a:t>Shifting of services (PTCL, SNGPL, IESCO etc)</a:t>
                      </a:r>
                      <a:endParaRPr lang="en-US" sz="1200" b="1" u="sng" kern="0">
                        <a:latin typeface="Calibri"/>
                        <a:ea typeface="Times New Roman"/>
                        <a:cs typeface="Times New Roman"/>
                      </a:endParaRPr>
                    </a:p>
                  </a:txBody>
                  <a:tcPr marL="68580" marR="68580" marT="0" marB="0"/>
                </a:tc>
                <a:tc>
                  <a:txBody>
                    <a:bodyPr/>
                    <a:lstStyle/>
                    <a:p>
                      <a:pPr marL="0" marR="0">
                        <a:lnSpc>
                          <a:spcPct val="200000"/>
                        </a:lnSpc>
                        <a:spcBef>
                          <a:spcPts val="0"/>
                        </a:spcBef>
                        <a:spcAft>
                          <a:spcPts val="0"/>
                        </a:spcAft>
                      </a:pPr>
                      <a:endParaRPr lang="en-US" sz="1200"/>
                    </a:p>
                    <a:p>
                      <a:pPr marL="0" marR="0" algn="ctr">
                        <a:lnSpc>
                          <a:spcPct val="200000"/>
                        </a:lnSpc>
                        <a:spcBef>
                          <a:spcPts val="0"/>
                        </a:spcBef>
                        <a:spcAft>
                          <a:spcPts val="0"/>
                        </a:spcAft>
                      </a:pPr>
                      <a:r>
                        <a:rPr lang="en-US" sz="1200"/>
                        <a:t>13.00</a:t>
                      </a:r>
                      <a:endParaRPr lang="en-US" sz="1200">
                        <a:latin typeface="Times New Roman"/>
                        <a:ea typeface="Times New Roman"/>
                        <a:cs typeface="Times New Roman"/>
                      </a:endParaRPr>
                    </a:p>
                  </a:txBody>
                  <a:tcPr marL="68580" marR="68580" marT="0" marB="0"/>
                </a:tc>
                <a:tc>
                  <a:txBody>
                    <a:bodyPr/>
                    <a:lstStyle/>
                    <a:p>
                      <a:pPr marL="0" marR="0" algn="ctr">
                        <a:lnSpc>
                          <a:spcPct val="200000"/>
                        </a:lnSpc>
                        <a:spcBef>
                          <a:spcPts val="0"/>
                        </a:spcBef>
                        <a:spcAft>
                          <a:spcPts val="0"/>
                        </a:spcAft>
                      </a:pPr>
                      <a:endParaRPr lang="en-US" sz="1200" dirty="0"/>
                    </a:p>
                    <a:p>
                      <a:pPr marL="0" marR="0" algn="ctr">
                        <a:lnSpc>
                          <a:spcPct val="200000"/>
                        </a:lnSpc>
                        <a:spcBef>
                          <a:spcPts val="0"/>
                        </a:spcBef>
                        <a:spcAft>
                          <a:spcPts val="0"/>
                        </a:spcAft>
                      </a:pPr>
                      <a:r>
                        <a:rPr lang="en-US" sz="1200" dirty="0"/>
                        <a:t>50.838</a:t>
                      </a:r>
                      <a:endParaRPr lang="en-US" sz="1200" dirty="0">
                        <a:latin typeface="Times New Roman"/>
                        <a:ea typeface="Times New Roman"/>
                        <a:cs typeface="Times New Roman"/>
                      </a:endParaRPr>
                    </a:p>
                  </a:txBody>
                  <a:tcPr marL="68580" marR="68580" marT="0" marB="0"/>
                </a:tc>
              </a:tr>
              <a:tr h="373796">
                <a:tc>
                  <a:txBody>
                    <a:bodyPr/>
                    <a:lstStyle/>
                    <a:p>
                      <a:pPr marL="0" marR="0">
                        <a:lnSpc>
                          <a:spcPct val="200000"/>
                        </a:lnSpc>
                        <a:spcBef>
                          <a:spcPts val="0"/>
                        </a:spcBef>
                        <a:spcAft>
                          <a:spcPts val="0"/>
                        </a:spcAft>
                      </a:pPr>
                      <a:r>
                        <a:rPr lang="en-US" sz="1200" dirty="0"/>
                        <a:t>11</a:t>
                      </a:r>
                      <a:endParaRPr lang="en-US" sz="1200" dirty="0">
                        <a:latin typeface="Times New Roman"/>
                        <a:ea typeface="Times New Roman"/>
                        <a:cs typeface="Times New Roman"/>
                      </a:endParaRPr>
                    </a:p>
                  </a:txBody>
                  <a:tcPr marL="68580" marR="68580" marT="0" marB="0"/>
                </a:tc>
                <a:tc>
                  <a:txBody>
                    <a:bodyPr/>
                    <a:lstStyle/>
                    <a:p>
                      <a:pPr marL="0" marR="0">
                        <a:lnSpc>
                          <a:spcPct val="200000"/>
                        </a:lnSpc>
                        <a:spcBef>
                          <a:spcPts val="0"/>
                        </a:spcBef>
                        <a:spcAft>
                          <a:spcPts val="0"/>
                        </a:spcAft>
                      </a:pPr>
                      <a:endParaRPr lang="en-US" sz="1200" dirty="0">
                        <a:latin typeface="Times New Roman"/>
                        <a:ea typeface="Times New Roman"/>
                        <a:cs typeface="Times New Roman"/>
                      </a:endParaRPr>
                    </a:p>
                  </a:txBody>
                  <a:tcPr marL="68580" marR="68580" marT="0" marB="0"/>
                </a:tc>
                <a:tc>
                  <a:txBody>
                    <a:bodyPr/>
                    <a:lstStyle/>
                    <a:p>
                      <a:pPr marL="0" marR="0" algn="just">
                        <a:spcBef>
                          <a:spcPts val="0"/>
                        </a:spcBef>
                        <a:spcAft>
                          <a:spcPts val="0"/>
                        </a:spcAft>
                      </a:pPr>
                      <a:r>
                        <a:rPr lang="en-US" sz="1200" u="none" strike="noStrike" kern="0"/>
                        <a:t>I.E.S.C.O Charges.</a:t>
                      </a:r>
                      <a:endParaRPr lang="en-US" sz="1200" b="1" u="sng" kern="0">
                        <a:latin typeface="Calibri"/>
                        <a:ea typeface="Times New Roman"/>
                        <a:cs typeface="Times New Roman"/>
                      </a:endParaRPr>
                    </a:p>
                  </a:txBody>
                  <a:tcPr marL="68580" marR="68580" marT="0" marB="0"/>
                </a:tc>
                <a:tc>
                  <a:txBody>
                    <a:bodyPr/>
                    <a:lstStyle/>
                    <a:p>
                      <a:pPr marL="0" marR="0" algn="ctr">
                        <a:lnSpc>
                          <a:spcPct val="200000"/>
                        </a:lnSpc>
                        <a:spcBef>
                          <a:spcPts val="0"/>
                        </a:spcBef>
                        <a:spcAft>
                          <a:spcPts val="0"/>
                        </a:spcAft>
                      </a:pPr>
                      <a:r>
                        <a:rPr lang="en-US" sz="1200" dirty="0"/>
                        <a:t>3.200</a:t>
                      </a:r>
                      <a:endParaRPr lang="en-US" sz="1200" dirty="0">
                        <a:latin typeface="Times New Roman"/>
                        <a:ea typeface="Times New Roman"/>
                        <a:cs typeface="Times New Roman"/>
                      </a:endParaRPr>
                    </a:p>
                  </a:txBody>
                  <a:tcPr marL="68580" marR="68580" marT="0" marB="0"/>
                </a:tc>
                <a:tc>
                  <a:txBody>
                    <a:bodyPr/>
                    <a:lstStyle/>
                    <a:p>
                      <a:pPr marL="0" marR="0" algn="l">
                        <a:spcBef>
                          <a:spcPts val="0"/>
                        </a:spcBef>
                        <a:spcAft>
                          <a:spcPts val="0"/>
                        </a:spcAft>
                      </a:pPr>
                      <a:endParaRPr lang="en-US" sz="1200" dirty="0">
                        <a:latin typeface="Times New Roman" pitchFamily="18" charset="0"/>
                        <a:ea typeface="Times New Roman"/>
                        <a:cs typeface="Times New Roman" pitchFamily="18" charset="0"/>
                      </a:endParaRPr>
                    </a:p>
                  </a:txBody>
                  <a:tcPr marL="68580" marR="68580" marT="0" marB="0"/>
                </a:tc>
              </a:tr>
              <a:tr h="348037">
                <a:tc>
                  <a:txBody>
                    <a:bodyPr/>
                    <a:lstStyle/>
                    <a:p>
                      <a:pPr marL="0" marR="0">
                        <a:spcBef>
                          <a:spcPts val="0"/>
                        </a:spcBef>
                        <a:spcAft>
                          <a:spcPts val="0"/>
                        </a:spcAft>
                      </a:pPr>
                      <a:r>
                        <a:rPr lang="en-US" sz="1200" dirty="0"/>
                        <a:t>12.</a:t>
                      </a:r>
                      <a:endParaRPr lang="en-US" sz="1200" dirty="0">
                        <a:latin typeface="Times New Roman"/>
                        <a:ea typeface="Times New Roman"/>
                        <a:cs typeface="Times New Roman"/>
                      </a:endParaRPr>
                    </a:p>
                  </a:txBody>
                  <a:tcPr marL="68580" marR="68580" marT="0" marB="0"/>
                </a:tc>
                <a:tc>
                  <a:txBody>
                    <a:bodyPr/>
                    <a:lstStyle/>
                    <a:p>
                      <a:pPr marL="0" marR="0">
                        <a:spcBef>
                          <a:spcPts val="0"/>
                        </a:spcBef>
                        <a:spcAft>
                          <a:spcPts val="0"/>
                        </a:spcAft>
                      </a:pPr>
                      <a:endParaRPr lang="en-US" sz="1200" dirty="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pPr>
                      <a:r>
                        <a:rPr lang="en-US" sz="1200" u="none" strike="noStrike" kern="0"/>
                        <a:t>Contingencies @ 3%</a:t>
                      </a:r>
                      <a:endParaRPr lang="en-US" sz="1200" b="1" u="sng" kern="0">
                        <a:latin typeface="Calibri"/>
                        <a:ea typeface="Times New Roman"/>
                        <a:cs typeface="Times New Roman"/>
                      </a:endParaRPr>
                    </a:p>
                  </a:txBody>
                  <a:tcPr marL="68580" marR="68580" marT="0" marB="0"/>
                </a:tc>
                <a:tc>
                  <a:txBody>
                    <a:bodyPr/>
                    <a:lstStyle/>
                    <a:p>
                      <a:pPr marL="0" marR="0" algn="ctr">
                        <a:lnSpc>
                          <a:spcPct val="150000"/>
                        </a:lnSpc>
                        <a:spcBef>
                          <a:spcPts val="0"/>
                        </a:spcBef>
                        <a:spcAft>
                          <a:spcPts val="0"/>
                        </a:spcAft>
                      </a:pPr>
                      <a:r>
                        <a:rPr lang="en-US" sz="1200"/>
                        <a:t>14.943</a:t>
                      </a:r>
                      <a:endParaRPr lang="en-US" sz="1200">
                        <a:latin typeface="Times New Roman"/>
                        <a:ea typeface="Times New Roman"/>
                        <a:cs typeface="Times New Roman"/>
                      </a:endParaRPr>
                    </a:p>
                  </a:txBody>
                  <a:tcPr marL="68580" marR="68580" marT="0" marB="0"/>
                </a:tc>
                <a:tc>
                  <a:txBody>
                    <a:bodyPr/>
                    <a:lstStyle/>
                    <a:p>
                      <a:pPr marL="0" marR="0" algn="ctr">
                        <a:lnSpc>
                          <a:spcPct val="150000"/>
                        </a:lnSpc>
                        <a:spcBef>
                          <a:spcPts val="0"/>
                        </a:spcBef>
                        <a:spcAft>
                          <a:spcPts val="0"/>
                        </a:spcAft>
                      </a:pPr>
                      <a:r>
                        <a:rPr lang="en-US" sz="1200" dirty="0"/>
                        <a:t>34.039</a:t>
                      </a:r>
                      <a:endParaRPr lang="en-US" sz="1200" dirty="0">
                        <a:latin typeface="Times New Roman"/>
                        <a:ea typeface="Times New Roman"/>
                        <a:cs typeface="Times New Roman"/>
                      </a:endParaRPr>
                    </a:p>
                  </a:txBody>
                  <a:tcPr marL="68580" marR="68580" marT="0" marB="0"/>
                </a:tc>
              </a:tr>
              <a:tr h="373796">
                <a:tc>
                  <a:txBody>
                    <a:bodyPr/>
                    <a:lstStyle/>
                    <a:p>
                      <a:pPr marL="0" marR="0">
                        <a:lnSpc>
                          <a:spcPct val="150000"/>
                        </a:lnSpc>
                        <a:spcBef>
                          <a:spcPts val="0"/>
                        </a:spcBef>
                        <a:spcAft>
                          <a:spcPts val="0"/>
                        </a:spcAft>
                      </a:pPr>
                      <a:r>
                        <a:rPr lang="en-US" sz="1200" dirty="0"/>
                        <a:t>13.</a:t>
                      </a:r>
                      <a:endParaRPr lang="en-US" sz="1200" dirty="0">
                        <a:latin typeface="Times New Roman"/>
                        <a:ea typeface="Times New Roman"/>
                        <a:cs typeface="Times New Roman"/>
                      </a:endParaRPr>
                    </a:p>
                  </a:txBody>
                  <a:tcPr marL="68580" marR="68580" marT="0" marB="0"/>
                </a:tc>
                <a:tc>
                  <a:txBody>
                    <a:bodyPr/>
                    <a:lstStyle/>
                    <a:p>
                      <a:pPr marL="0" marR="0">
                        <a:lnSpc>
                          <a:spcPct val="150000"/>
                        </a:lnSpc>
                        <a:spcBef>
                          <a:spcPts val="0"/>
                        </a:spcBef>
                        <a:spcAft>
                          <a:spcPts val="0"/>
                        </a:spcAft>
                      </a:pPr>
                      <a:endParaRPr lang="en-US" sz="1200" dirty="0">
                        <a:latin typeface="Times New Roman"/>
                        <a:ea typeface="Times New Roman"/>
                        <a:cs typeface="Times New Roman"/>
                      </a:endParaRPr>
                    </a:p>
                  </a:txBody>
                  <a:tcPr marL="68580" marR="68580" marT="0" marB="0"/>
                </a:tc>
                <a:tc>
                  <a:txBody>
                    <a:bodyPr/>
                    <a:lstStyle/>
                    <a:p>
                      <a:pPr marL="0" marR="0" algn="just">
                        <a:spcBef>
                          <a:spcPts val="0"/>
                        </a:spcBef>
                        <a:spcAft>
                          <a:spcPts val="0"/>
                        </a:spcAft>
                      </a:pPr>
                      <a:r>
                        <a:rPr lang="en-US" sz="1200"/>
                        <a:t>Departmental Charges @ 6.5% of base cost</a:t>
                      </a:r>
                      <a:endParaRPr lang="en-US" sz="1200">
                        <a:latin typeface="Times New Roman"/>
                        <a:ea typeface="Times New Roman"/>
                        <a:cs typeface="Times New Roman"/>
                      </a:endParaRPr>
                    </a:p>
                  </a:txBody>
                  <a:tcPr marL="68580" marR="68580" marT="0" marB="0"/>
                </a:tc>
                <a:tc>
                  <a:txBody>
                    <a:bodyPr/>
                    <a:lstStyle/>
                    <a:p>
                      <a:pPr marL="0" marR="0" algn="ctr">
                        <a:lnSpc>
                          <a:spcPct val="200000"/>
                        </a:lnSpc>
                        <a:spcBef>
                          <a:spcPts val="0"/>
                        </a:spcBef>
                        <a:spcAft>
                          <a:spcPts val="0"/>
                        </a:spcAft>
                      </a:pPr>
                      <a:r>
                        <a:rPr lang="en-US" sz="1200"/>
                        <a:t>32.377</a:t>
                      </a:r>
                      <a:endParaRPr lang="en-US" sz="1200">
                        <a:latin typeface="Times New Roman"/>
                        <a:ea typeface="Times New Roman"/>
                        <a:cs typeface="Times New Roman"/>
                      </a:endParaRPr>
                    </a:p>
                  </a:txBody>
                  <a:tcPr marL="68580" marR="68580" marT="0" marB="0"/>
                </a:tc>
                <a:tc>
                  <a:txBody>
                    <a:bodyPr/>
                    <a:lstStyle/>
                    <a:p>
                      <a:pPr marL="0" marR="0" algn="ctr">
                        <a:lnSpc>
                          <a:spcPct val="200000"/>
                        </a:lnSpc>
                        <a:spcBef>
                          <a:spcPts val="0"/>
                        </a:spcBef>
                        <a:spcAft>
                          <a:spcPts val="0"/>
                        </a:spcAft>
                      </a:pPr>
                      <a:r>
                        <a:rPr lang="en-US" sz="1200" dirty="0"/>
                        <a:t>-</a:t>
                      </a:r>
                      <a:endParaRPr lang="en-US" sz="1200" dirty="0">
                        <a:latin typeface="Times New Roman"/>
                        <a:ea typeface="Times New Roman"/>
                        <a:cs typeface="Times New Roman"/>
                      </a:endParaRPr>
                    </a:p>
                  </a:txBody>
                  <a:tcPr marL="68580" marR="68580" marT="0" marB="0"/>
                </a:tc>
              </a:tr>
              <a:tr h="685766">
                <a:tc>
                  <a:txBody>
                    <a:bodyPr/>
                    <a:lstStyle/>
                    <a:p>
                      <a:pPr marL="0" marR="0" algn="l">
                        <a:lnSpc>
                          <a:spcPct val="150000"/>
                        </a:lnSpc>
                        <a:spcBef>
                          <a:spcPts val="0"/>
                        </a:spcBef>
                        <a:spcAft>
                          <a:spcPts val="0"/>
                        </a:spcAft>
                      </a:pPr>
                      <a:r>
                        <a:rPr lang="en-US" sz="1200" dirty="0"/>
                        <a:t>14.</a:t>
                      </a:r>
                      <a:endParaRPr lang="en-US" sz="1200" dirty="0">
                        <a:latin typeface="Times New Roman"/>
                        <a:ea typeface="Times New Roman"/>
                        <a:cs typeface="Times New Roman"/>
                      </a:endParaRPr>
                    </a:p>
                  </a:txBody>
                  <a:tcPr marL="68580" marR="68580" marT="0" marB="0"/>
                </a:tc>
                <a:tc>
                  <a:txBody>
                    <a:bodyPr/>
                    <a:lstStyle/>
                    <a:p>
                      <a:pPr marL="0" marR="0" algn="l">
                        <a:lnSpc>
                          <a:spcPct val="150000"/>
                        </a:lnSpc>
                        <a:spcBef>
                          <a:spcPts val="0"/>
                        </a:spcBef>
                        <a:spcAft>
                          <a:spcPts val="0"/>
                        </a:spcAft>
                      </a:pPr>
                      <a:r>
                        <a:rPr lang="en-US" sz="1200" u="none" strike="noStrike" kern="0"/>
                        <a:t>Escalation charges as per contract </a:t>
                      </a:r>
                      <a:endParaRPr lang="en-US" sz="1200" b="1" u="sng" kern="0">
                        <a:latin typeface="Calibri"/>
                        <a:ea typeface="Times New Roman"/>
                        <a:cs typeface="Times New Roman"/>
                      </a:endParaRPr>
                    </a:p>
                  </a:txBody>
                  <a:tcPr marL="68580" marR="68580" marT="0" marB="0"/>
                </a:tc>
                <a:tc>
                  <a:txBody>
                    <a:bodyPr/>
                    <a:lstStyle/>
                    <a:p>
                      <a:pPr marL="0" marR="0" algn="l">
                        <a:lnSpc>
                          <a:spcPct val="150000"/>
                        </a:lnSpc>
                        <a:spcBef>
                          <a:spcPts val="0"/>
                        </a:spcBef>
                        <a:spcAft>
                          <a:spcPts val="0"/>
                        </a:spcAft>
                      </a:pPr>
                      <a:endParaRPr lang="en-US" sz="1200" dirty="0"/>
                    </a:p>
                    <a:p>
                      <a:pPr marL="0" marR="0" algn="l">
                        <a:lnSpc>
                          <a:spcPct val="150000"/>
                        </a:lnSpc>
                        <a:spcBef>
                          <a:spcPts val="0"/>
                        </a:spcBef>
                        <a:spcAft>
                          <a:spcPts val="0"/>
                        </a:spcAft>
                      </a:pPr>
                      <a:r>
                        <a:rPr lang="en-US" sz="1200" dirty="0"/>
                        <a:t>19.426</a:t>
                      </a:r>
                      <a:endParaRPr lang="en-US" sz="1200" dirty="0">
                        <a:latin typeface="Times New Roman"/>
                        <a:ea typeface="Times New Roman"/>
                        <a:cs typeface="Times New Roman"/>
                      </a:endParaRPr>
                    </a:p>
                  </a:txBody>
                  <a:tcPr marL="68580" marR="68580" marT="0" marB="0"/>
                </a:tc>
                <a:tc>
                  <a:txBody>
                    <a:bodyPr/>
                    <a:lstStyle/>
                    <a:p>
                      <a:pPr marL="0" marR="0" algn="l">
                        <a:lnSpc>
                          <a:spcPct val="150000"/>
                        </a:lnSpc>
                        <a:spcBef>
                          <a:spcPts val="0"/>
                        </a:spcBef>
                        <a:spcAft>
                          <a:spcPts val="0"/>
                        </a:spcAft>
                      </a:pPr>
                      <a:endParaRPr lang="en-US" sz="1200"/>
                    </a:p>
                    <a:p>
                      <a:pPr marL="0" marR="0" algn="l">
                        <a:lnSpc>
                          <a:spcPct val="150000"/>
                        </a:lnSpc>
                        <a:spcBef>
                          <a:spcPts val="0"/>
                        </a:spcBef>
                        <a:spcAft>
                          <a:spcPts val="0"/>
                        </a:spcAft>
                      </a:pPr>
                      <a:r>
                        <a:rPr lang="en-US" sz="1200"/>
                        <a:t>31.996</a:t>
                      </a:r>
                      <a:endParaRPr lang="en-US" sz="1200">
                        <a:latin typeface="Times New Roman"/>
                        <a:ea typeface="Times New Roman"/>
                        <a:cs typeface="Times New Roman"/>
                      </a:endParaRPr>
                    </a:p>
                  </a:txBody>
                  <a:tcPr marL="68580" marR="68580" marT="0" marB="0"/>
                </a:tc>
                <a:tc>
                  <a:txBody>
                    <a:bodyPr/>
                    <a:lstStyle/>
                    <a:p>
                      <a:pPr marL="0" marR="0" algn="l">
                        <a:lnSpc>
                          <a:spcPct val="150000"/>
                        </a:lnSpc>
                        <a:spcBef>
                          <a:spcPts val="0"/>
                        </a:spcBef>
                        <a:spcAft>
                          <a:spcPts val="0"/>
                        </a:spcAft>
                      </a:pPr>
                      <a:endParaRPr lang="en-US" sz="1200" dirty="0"/>
                    </a:p>
                    <a:p>
                      <a:pPr marL="0" marR="0" algn="l">
                        <a:lnSpc>
                          <a:spcPct val="150000"/>
                        </a:lnSpc>
                        <a:spcBef>
                          <a:spcPts val="0"/>
                        </a:spcBef>
                        <a:spcAft>
                          <a:spcPts val="0"/>
                        </a:spcAft>
                      </a:pPr>
                      <a:r>
                        <a:rPr lang="en-US" sz="1200" dirty="0"/>
                        <a:t>-</a:t>
                      </a:r>
                      <a:endParaRPr lang="en-US" sz="1200" dirty="0">
                        <a:latin typeface="Times New Roman"/>
                        <a:ea typeface="Times New Roman"/>
                        <a:cs typeface="Times New Roman"/>
                      </a:endParaRPr>
                    </a:p>
                  </a:txBody>
                  <a:tcPr marL="68580" marR="68580" marT="0" marB="0"/>
                </a:tc>
              </a:tr>
              <a:tr h="474180">
                <a:tc>
                  <a:txBody>
                    <a:bodyPr/>
                    <a:lstStyle/>
                    <a:p>
                      <a:pPr marL="0" marR="0">
                        <a:lnSpc>
                          <a:spcPct val="200000"/>
                        </a:lnSpc>
                        <a:spcBef>
                          <a:spcPts val="0"/>
                        </a:spcBef>
                        <a:spcAft>
                          <a:spcPts val="0"/>
                        </a:spcAft>
                      </a:pPr>
                      <a:r>
                        <a:rPr lang="en-US" sz="1200" dirty="0"/>
                        <a:t>15.</a:t>
                      </a:r>
                      <a:endParaRPr lang="en-US" sz="1200" dirty="0">
                        <a:latin typeface="Times New Roman"/>
                        <a:ea typeface="Times New Roman"/>
                        <a:cs typeface="Times New Roman"/>
                      </a:endParaRPr>
                    </a:p>
                  </a:txBody>
                  <a:tcPr marL="68580" marR="68580" marT="0" marB="0"/>
                </a:tc>
                <a:tc>
                  <a:txBody>
                    <a:bodyPr/>
                    <a:lstStyle/>
                    <a:p>
                      <a:pPr marL="0" marR="0" algn="just">
                        <a:spcBef>
                          <a:spcPts val="0"/>
                        </a:spcBef>
                        <a:spcAft>
                          <a:spcPts val="0"/>
                        </a:spcAft>
                      </a:pPr>
                      <a:r>
                        <a:rPr lang="en-US" sz="1200" u="none" strike="noStrike" kern="0"/>
                        <a:t>Shifting of 01 No. Mosque at Alipur.</a:t>
                      </a:r>
                      <a:endParaRPr lang="en-US" sz="1200" b="1" u="sng" kern="0">
                        <a:latin typeface="Calibri"/>
                        <a:ea typeface="Times New Roman"/>
                        <a:cs typeface="Times New Roman"/>
                      </a:endParaRPr>
                    </a:p>
                  </a:txBody>
                  <a:tcPr marL="68580" marR="68580" marT="0" marB="0"/>
                </a:tc>
                <a:tc>
                  <a:txBody>
                    <a:bodyPr/>
                    <a:lstStyle/>
                    <a:p>
                      <a:pPr marL="0" marR="0" algn="ctr">
                        <a:lnSpc>
                          <a:spcPct val="200000"/>
                        </a:lnSpc>
                        <a:spcBef>
                          <a:spcPts val="0"/>
                        </a:spcBef>
                        <a:spcAft>
                          <a:spcPts val="0"/>
                        </a:spcAft>
                      </a:pPr>
                      <a:r>
                        <a:rPr lang="en-US" sz="1200"/>
                        <a:t>-</a:t>
                      </a:r>
                      <a:endParaRPr lang="en-US" sz="1200">
                        <a:latin typeface="Times New Roman"/>
                        <a:ea typeface="Times New Roman"/>
                        <a:cs typeface="Times New Roman"/>
                      </a:endParaRPr>
                    </a:p>
                  </a:txBody>
                  <a:tcPr marL="68580" marR="68580" marT="0" marB="0"/>
                </a:tc>
                <a:tc>
                  <a:txBody>
                    <a:bodyPr/>
                    <a:lstStyle/>
                    <a:p>
                      <a:pPr marL="0" marR="0" algn="ctr">
                        <a:lnSpc>
                          <a:spcPct val="200000"/>
                        </a:lnSpc>
                        <a:spcBef>
                          <a:spcPts val="0"/>
                        </a:spcBef>
                        <a:spcAft>
                          <a:spcPts val="0"/>
                        </a:spcAft>
                      </a:pPr>
                      <a:r>
                        <a:rPr lang="en-US" sz="1200" dirty="0"/>
                        <a:t>5.000</a:t>
                      </a:r>
                      <a:endParaRPr lang="en-US" sz="1200" dirty="0">
                        <a:latin typeface="Times New Roman"/>
                        <a:ea typeface="Times New Roman"/>
                        <a:cs typeface="Times New Roman"/>
                      </a:endParaRPr>
                    </a:p>
                  </a:txBody>
                  <a:tcPr marL="68580" marR="68580" marT="0" marB="0"/>
                </a:tc>
                <a:tc>
                  <a:txBody>
                    <a:bodyPr/>
                    <a:lstStyle/>
                    <a:p>
                      <a:pPr marL="0" marR="0" algn="l">
                        <a:spcBef>
                          <a:spcPts val="0"/>
                        </a:spcBef>
                        <a:spcAft>
                          <a:spcPts val="0"/>
                        </a:spcAft>
                      </a:pPr>
                      <a:endParaRPr lang="en-US" sz="1200" dirty="0">
                        <a:latin typeface="Times New Roman" pitchFamily="18" charset="0"/>
                        <a:ea typeface="Times New Roman"/>
                        <a:cs typeface="Times New Roman" pitchFamily="18" charset="0"/>
                      </a:endParaRPr>
                    </a:p>
                  </a:txBody>
                  <a:tcPr marL="68580" marR="68580" marT="0" marB="0"/>
                </a:tc>
              </a:tr>
              <a:tr h="490788">
                <a:tc>
                  <a:txBody>
                    <a:bodyPr/>
                    <a:lstStyle/>
                    <a:p>
                      <a:pPr marL="0" marR="0">
                        <a:lnSpc>
                          <a:spcPct val="150000"/>
                        </a:lnSpc>
                        <a:spcBef>
                          <a:spcPts val="0"/>
                        </a:spcBef>
                        <a:spcAft>
                          <a:spcPts val="0"/>
                        </a:spcAft>
                      </a:pPr>
                      <a:r>
                        <a:rPr lang="en-US" sz="1200" dirty="0"/>
                        <a:t>16.</a:t>
                      </a:r>
                      <a:endParaRPr lang="en-US" sz="1200" dirty="0">
                        <a:latin typeface="Times New Roman"/>
                        <a:ea typeface="Times New Roman"/>
                        <a:cs typeface="Times New Roman"/>
                      </a:endParaRPr>
                    </a:p>
                  </a:txBody>
                  <a:tcPr marL="68580" marR="68580" marT="0" marB="0"/>
                </a:tc>
                <a:tc>
                  <a:txBody>
                    <a:bodyPr/>
                    <a:lstStyle/>
                    <a:p>
                      <a:pPr marL="0" marR="0" algn="just">
                        <a:spcBef>
                          <a:spcPts val="0"/>
                        </a:spcBef>
                        <a:spcAft>
                          <a:spcPts val="0"/>
                        </a:spcAft>
                      </a:pPr>
                      <a:r>
                        <a:rPr lang="en-US" sz="1200" u="none" strike="noStrike" kern="0"/>
                        <a:t>Project Director Cost and allied charges</a:t>
                      </a:r>
                      <a:endParaRPr lang="en-US" sz="1200" b="1" u="sng" kern="0">
                        <a:latin typeface="Calibri"/>
                        <a:ea typeface="Times New Roman"/>
                        <a:cs typeface="Times New Roman"/>
                      </a:endParaRPr>
                    </a:p>
                  </a:txBody>
                  <a:tcPr marL="68580" marR="68580" marT="0" marB="0"/>
                </a:tc>
                <a:tc>
                  <a:txBody>
                    <a:bodyPr/>
                    <a:lstStyle/>
                    <a:p>
                      <a:pPr marL="0" marR="0" algn="ctr">
                        <a:spcBef>
                          <a:spcPts val="0"/>
                        </a:spcBef>
                        <a:spcAft>
                          <a:spcPts val="0"/>
                        </a:spcAft>
                      </a:pPr>
                      <a:endParaRPr lang="en-US" sz="1200"/>
                    </a:p>
                    <a:p>
                      <a:pPr marL="0" marR="0" algn="ctr">
                        <a:spcBef>
                          <a:spcPts val="0"/>
                        </a:spcBef>
                        <a:spcAft>
                          <a:spcPts val="0"/>
                        </a:spcAft>
                      </a:pPr>
                      <a:r>
                        <a:rPr lang="en-US" sz="1200"/>
                        <a:t>-</a:t>
                      </a:r>
                      <a:endParaRPr lang="en-US" sz="1200">
                        <a:latin typeface="Times New Roman"/>
                        <a:ea typeface="Times New Roman"/>
                        <a:cs typeface="Times New Roman"/>
                      </a:endParaRPr>
                    </a:p>
                  </a:txBody>
                  <a:tcPr marL="68580" marR="68580" marT="0" marB="0"/>
                </a:tc>
                <a:tc>
                  <a:txBody>
                    <a:bodyPr/>
                    <a:lstStyle/>
                    <a:p>
                      <a:pPr marL="0" marR="0" algn="ctr">
                        <a:spcBef>
                          <a:spcPts val="0"/>
                        </a:spcBef>
                        <a:spcAft>
                          <a:spcPts val="0"/>
                        </a:spcAft>
                      </a:pPr>
                      <a:endParaRPr lang="en-US" sz="1200" dirty="0"/>
                    </a:p>
                    <a:p>
                      <a:pPr marL="0" marR="0" algn="ctr">
                        <a:spcBef>
                          <a:spcPts val="0"/>
                        </a:spcBef>
                        <a:spcAft>
                          <a:spcPts val="0"/>
                        </a:spcAft>
                      </a:pPr>
                      <a:r>
                        <a:rPr lang="en-US" sz="1200" dirty="0"/>
                        <a:t>8.612</a:t>
                      </a:r>
                      <a:endParaRPr lang="en-US" sz="1200" dirty="0">
                        <a:latin typeface="Times New Roman"/>
                        <a:ea typeface="Times New Roman"/>
                        <a:cs typeface="Times New Roman"/>
                      </a:endParaRPr>
                    </a:p>
                  </a:txBody>
                  <a:tcPr marL="68580" marR="68580" marT="0" marB="0"/>
                </a:tc>
                <a:tc>
                  <a:txBody>
                    <a:bodyPr/>
                    <a:lstStyle/>
                    <a:p>
                      <a:pPr marL="0" marR="0" algn="l">
                        <a:lnSpc>
                          <a:spcPct val="200000"/>
                        </a:lnSpc>
                        <a:spcBef>
                          <a:spcPts val="0"/>
                        </a:spcBef>
                        <a:spcAft>
                          <a:spcPts val="0"/>
                        </a:spcAft>
                      </a:pPr>
                      <a:endParaRPr lang="en-US" sz="1200" dirty="0">
                        <a:latin typeface="Times New Roman" pitchFamily="18" charset="0"/>
                        <a:ea typeface="Times New Roman"/>
                        <a:cs typeface="Times New Roman" pitchFamily="18" charset="0"/>
                      </a:endParaRPr>
                    </a:p>
                  </a:txBody>
                  <a:tcPr marL="68580" marR="68580" marT="0" marB="0" anchor="ctr"/>
                </a:tc>
              </a:tr>
              <a:tr h="531751">
                <a:tc>
                  <a:txBody>
                    <a:bodyPr/>
                    <a:lstStyle/>
                    <a:p>
                      <a:pPr marL="0" marR="0" algn="l">
                        <a:lnSpc>
                          <a:spcPct val="200000"/>
                        </a:lnSpc>
                        <a:spcBef>
                          <a:spcPts val="0"/>
                        </a:spcBef>
                        <a:spcAft>
                          <a:spcPts val="0"/>
                        </a:spcAft>
                      </a:pPr>
                      <a:endParaRPr lang="en-US" sz="1200" dirty="0">
                        <a:latin typeface="Times New Roman" pitchFamily="18" charset="0"/>
                        <a:ea typeface="Times New Roman"/>
                        <a:cs typeface="Times New Roman" pitchFamily="18" charset="0"/>
                      </a:endParaRPr>
                    </a:p>
                  </a:txBody>
                  <a:tcPr marL="68580" marR="68580" marT="0" marB="0"/>
                </a:tc>
                <a:tc>
                  <a:txBody>
                    <a:bodyPr/>
                    <a:lstStyle/>
                    <a:p>
                      <a:pPr marL="0" marR="0" algn="ctr">
                        <a:lnSpc>
                          <a:spcPct val="150000"/>
                        </a:lnSpc>
                        <a:spcBef>
                          <a:spcPts val="0"/>
                        </a:spcBef>
                        <a:spcAft>
                          <a:spcPts val="0"/>
                        </a:spcAft>
                      </a:pPr>
                      <a:endParaRPr lang="en-US" sz="1200" u="sng" kern="0" dirty="0"/>
                    </a:p>
                    <a:p>
                      <a:pPr marL="0" marR="0" algn="ctr">
                        <a:lnSpc>
                          <a:spcPct val="150000"/>
                        </a:lnSpc>
                        <a:spcBef>
                          <a:spcPts val="0"/>
                        </a:spcBef>
                        <a:spcAft>
                          <a:spcPts val="0"/>
                        </a:spcAft>
                      </a:pPr>
                      <a:r>
                        <a:rPr lang="en-US" sz="1200" u="none" strike="noStrike" kern="0" dirty="0"/>
                        <a:t>Grand Total</a:t>
                      </a:r>
                      <a:endParaRPr lang="en-US" sz="1200" b="1" u="sng" kern="0" dirty="0">
                        <a:latin typeface="Calibri"/>
                        <a:ea typeface="Times New Roman"/>
                        <a:cs typeface="Times New Roman"/>
                      </a:endParaRPr>
                    </a:p>
                  </a:txBody>
                  <a:tcPr marL="68580" marR="68580" marT="0" marB="0" anchor="ctr"/>
                </a:tc>
                <a:tc>
                  <a:txBody>
                    <a:bodyPr/>
                    <a:lstStyle/>
                    <a:p>
                      <a:pPr marL="0" marR="0" algn="ctr">
                        <a:lnSpc>
                          <a:spcPct val="150000"/>
                        </a:lnSpc>
                        <a:spcBef>
                          <a:spcPts val="0"/>
                        </a:spcBef>
                        <a:spcAft>
                          <a:spcPts val="0"/>
                        </a:spcAft>
                      </a:pPr>
                      <a:endParaRPr lang="en-US" sz="1200"/>
                    </a:p>
                    <a:p>
                      <a:pPr marL="0" marR="0" algn="ctr">
                        <a:lnSpc>
                          <a:spcPct val="150000"/>
                        </a:lnSpc>
                        <a:spcBef>
                          <a:spcPts val="0"/>
                        </a:spcBef>
                        <a:spcAft>
                          <a:spcPts val="0"/>
                        </a:spcAft>
                      </a:pPr>
                      <a:r>
                        <a:rPr lang="en-US" sz="1200"/>
                        <a:t>581.049</a:t>
                      </a:r>
                      <a:endParaRPr lang="en-US" sz="1200">
                        <a:latin typeface="Times New Roman"/>
                        <a:ea typeface="Times New Roman"/>
                        <a:cs typeface="Times New Roman"/>
                      </a:endParaRPr>
                    </a:p>
                  </a:txBody>
                  <a:tcPr marL="68580" marR="68580" marT="0" marB="0" anchor="ctr"/>
                </a:tc>
                <a:tc>
                  <a:txBody>
                    <a:bodyPr/>
                    <a:lstStyle/>
                    <a:p>
                      <a:pPr marL="0" marR="0" algn="ctr">
                        <a:lnSpc>
                          <a:spcPct val="150000"/>
                        </a:lnSpc>
                        <a:spcBef>
                          <a:spcPts val="0"/>
                        </a:spcBef>
                        <a:spcAft>
                          <a:spcPts val="0"/>
                        </a:spcAft>
                      </a:pPr>
                      <a:r>
                        <a:rPr lang="en-US" sz="1200" dirty="0"/>
                        <a:t>1,265.128</a:t>
                      </a:r>
                      <a:endParaRPr lang="en-US" sz="1200" dirty="0">
                        <a:latin typeface="Times New Roman"/>
                        <a:ea typeface="Times New Roman"/>
                        <a:cs typeface="Times New Roman"/>
                      </a:endParaRPr>
                    </a:p>
                  </a:txBody>
                  <a:tcPr marL="68580" marR="68580" marT="0" marB="0" anchor="b"/>
                </a:tc>
                <a:tc>
                  <a:txBody>
                    <a:bodyPr/>
                    <a:lstStyle/>
                    <a:p>
                      <a:pPr marL="0" marR="0" algn="l">
                        <a:lnSpc>
                          <a:spcPct val="200000"/>
                        </a:lnSpc>
                        <a:spcBef>
                          <a:spcPts val="0"/>
                        </a:spcBef>
                        <a:spcAft>
                          <a:spcPts val="0"/>
                        </a:spcAft>
                      </a:pPr>
                      <a:endParaRPr lang="en-US" sz="1200" dirty="0">
                        <a:latin typeface="Times New Roman" pitchFamily="18" charset="0"/>
                        <a:ea typeface="Times New Roman"/>
                        <a:cs typeface="Times New Roman" pitchFamily="18" charset="0"/>
                      </a:endParaRPr>
                    </a:p>
                  </a:txBody>
                  <a:tcPr marL="68580" marR="68580" marT="0" marB="0" anchor="ctr"/>
                </a:tc>
              </a:tr>
              <a:tr h="373796">
                <a:tc>
                  <a:txBody>
                    <a:bodyPr/>
                    <a:lstStyle/>
                    <a:p>
                      <a:pPr marL="0" marR="0" algn="l">
                        <a:lnSpc>
                          <a:spcPct val="200000"/>
                        </a:lnSpc>
                        <a:spcBef>
                          <a:spcPts val="0"/>
                        </a:spcBef>
                        <a:spcAft>
                          <a:spcPts val="0"/>
                        </a:spcAft>
                      </a:pPr>
                      <a:endParaRPr lang="en-US" sz="1200" dirty="0">
                        <a:latin typeface="Times New Roman"/>
                        <a:ea typeface="Times New Roman"/>
                        <a:cs typeface="Times New Roman"/>
                      </a:endParaRPr>
                    </a:p>
                  </a:txBody>
                  <a:tcPr marL="68580" marR="68580" marT="0" marB="0"/>
                </a:tc>
                <a:tc>
                  <a:txBody>
                    <a:bodyPr/>
                    <a:lstStyle/>
                    <a:p>
                      <a:pPr marL="0" marR="0" algn="l">
                        <a:lnSpc>
                          <a:spcPct val="200000"/>
                        </a:lnSpc>
                        <a:spcBef>
                          <a:spcPts val="0"/>
                        </a:spcBef>
                        <a:spcAft>
                          <a:spcPts val="0"/>
                        </a:spcAft>
                      </a:pPr>
                      <a:endParaRPr lang="en-US" sz="1200" dirty="0">
                        <a:latin typeface="Times New Roman"/>
                        <a:ea typeface="Times New Roman"/>
                        <a:cs typeface="Times New Roman"/>
                      </a:endParaRPr>
                    </a:p>
                  </a:txBody>
                  <a:tcPr marL="68580" marR="68580" marT="0" marB="0"/>
                </a:tc>
                <a:tc>
                  <a:txBody>
                    <a:bodyPr/>
                    <a:lstStyle/>
                    <a:p>
                      <a:pPr marL="0" marR="0" algn="l">
                        <a:spcBef>
                          <a:spcPts val="0"/>
                        </a:spcBef>
                        <a:spcAft>
                          <a:spcPts val="0"/>
                        </a:spcAft>
                      </a:pPr>
                      <a:endParaRPr lang="en-US" sz="1200" b="1" u="sng" kern="0" dirty="0">
                        <a:latin typeface="Calibri"/>
                        <a:ea typeface="Times New Roman"/>
                        <a:cs typeface="Times New Roman"/>
                      </a:endParaRPr>
                    </a:p>
                  </a:txBody>
                  <a:tcPr marL="68580" marR="68580" marT="0" marB="0"/>
                </a:tc>
                <a:tc>
                  <a:txBody>
                    <a:bodyPr/>
                    <a:lstStyle/>
                    <a:p>
                      <a:pPr marL="0" marR="0" algn="l">
                        <a:lnSpc>
                          <a:spcPct val="200000"/>
                        </a:lnSpc>
                        <a:spcBef>
                          <a:spcPts val="0"/>
                        </a:spcBef>
                        <a:spcAft>
                          <a:spcPts val="0"/>
                        </a:spcAft>
                      </a:pPr>
                      <a:endParaRPr lang="en-US" sz="1200" dirty="0">
                        <a:latin typeface="Times New Roman"/>
                        <a:ea typeface="Times New Roman"/>
                        <a:cs typeface="Times New Roman"/>
                      </a:endParaRPr>
                    </a:p>
                  </a:txBody>
                  <a:tcPr marL="68580" marR="68580" marT="0" marB="0"/>
                </a:tc>
                <a:tc>
                  <a:txBody>
                    <a:bodyPr/>
                    <a:lstStyle/>
                    <a:p>
                      <a:pPr marL="0" marR="0" algn="l">
                        <a:lnSpc>
                          <a:spcPct val="200000"/>
                        </a:lnSpc>
                        <a:spcBef>
                          <a:spcPts val="0"/>
                        </a:spcBef>
                        <a:spcAft>
                          <a:spcPts val="0"/>
                        </a:spcAft>
                      </a:pPr>
                      <a:endParaRPr lang="en-US" sz="1200" dirty="0">
                        <a:latin typeface="Times New Roman"/>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5257800" y="457201"/>
          <a:ext cx="3429000" cy="1417320"/>
        </p:xfrm>
        <a:graphic>
          <a:graphicData uri="http://schemas.openxmlformats.org/drawingml/2006/table">
            <a:tbl>
              <a:tblPr firstRow="1" bandRow="1">
                <a:tableStyleId>{BDBED569-4797-4DF1-A0F4-6AAB3CD982D8}</a:tableStyleId>
              </a:tblPr>
              <a:tblGrid>
                <a:gridCol w="1143000"/>
                <a:gridCol w="1143000"/>
                <a:gridCol w="1143000"/>
              </a:tblGrid>
              <a:tr h="376083">
                <a:tc>
                  <a:txBody>
                    <a:bodyPr/>
                    <a:lstStyle/>
                    <a:p>
                      <a:pPr marL="0" marR="0" algn="ctr">
                        <a:spcBef>
                          <a:spcPts val="0"/>
                        </a:spcBef>
                        <a:spcAft>
                          <a:spcPts val="0"/>
                        </a:spcAft>
                      </a:pPr>
                      <a:r>
                        <a:rPr lang="en-US" sz="900" dirty="0">
                          <a:latin typeface="Arial"/>
                          <a:ea typeface="Times New Roman"/>
                        </a:rPr>
                        <a:t>1.</a:t>
                      </a:r>
                      <a:endParaRPr lang="en-US" sz="1200" dirty="0">
                        <a:latin typeface="Times New Roman"/>
                        <a:ea typeface="Times New Roman"/>
                      </a:endParaRPr>
                    </a:p>
                  </a:txBody>
                  <a:tcPr marL="68580" marR="68580" marT="0" marB="0"/>
                </a:tc>
                <a:tc>
                  <a:txBody>
                    <a:bodyPr/>
                    <a:lstStyle/>
                    <a:p>
                      <a:pPr marL="0" marR="0" algn="l">
                        <a:spcBef>
                          <a:spcPts val="0"/>
                        </a:spcBef>
                        <a:spcAft>
                          <a:spcPts val="0"/>
                        </a:spcAft>
                      </a:pPr>
                      <a:r>
                        <a:rPr lang="en-US" sz="900">
                          <a:latin typeface="Arial"/>
                          <a:ea typeface="Times New Roman"/>
                        </a:rPr>
                        <a:t>Salaries of staff @ 25% of </a:t>
                      </a:r>
                      <a:r>
                        <a:rPr lang="en-US" sz="900" b="1">
                          <a:latin typeface="Arial"/>
                          <a:ea typeface="Times New Roman"/>
                        </a:rPr>
                        <a:t>Rs.26.194 million</a:t>
                      </a:r>
                      <a:endParaRPr lang="en-US" sz="1200">
                        <a:latin typeface="Times New Roman"/>
                        <a:ea typeface="Times New Roman"/>
                      </a:endParaRPr>
                    </a:p>
                  </a:txBody>
                  <a:tcPr marL="68580" marR="68580" marT="0" marB="0"/>
                </a:tc>
                <a:tc>
                  <a:txBody>
                    <a:bodyPr/>
                    <a:lstStyle/>
                    <a:p>
                      <a:pPr marL="0" marR="0" algn="ctr">
                        <a:spcBef>
                          <a:spcPts val="0"/>
                        </a:spcBef>
                        <a:spcAft>
                          <a:spcPts val="0"/>
                        </a:spcAft>
                      </a:pPr>
                      <a:r>
                        <a:rPr lang="en-US" sz="900">
                          <a:latin typeface="Arial"/>
                          <a:ea typeface="Times New Roman"/>
                        </a:rPr>
                        <a:t>6.549</a:t>
                      </a:r>
                      <a:endParaRPr lang="en-US" sz="1200">
                        <a:latin typeface="Times New Roman"/>
                        <a:ea typeface="Times New Roman"/>
                      </a:endParaRPr>
                    </a:p>
                  </a:txBody>
                  <a:tcPr marL="68580" marR="68580" marT="0" marB="0"/>
                </a:tc>
              </a:tr>
              <a:tr h="376083">
                <a:tc>
                  <a:txBody>
                    <a:bodyPr/>
                    <a:lstStyle/>
                    <a:p>
                      <a:pPr marL="0" marR="0" algn="ctr">
                        <a:spcBef>
                          <a:spcPts val="0"/>
                        </a:spcBef>
                        <a:spcAft>
                          <a:spcPts val="0"/>
                        </a:spcAft>
                      </a:pPr>
                      <a:r>
                        <a:rPr lang="en-US" sz="900">
                          <a:latin typeface="Arial"/>
                          <a:ea typeface="Times New Roman"/>
                        </a:rPr>
                        <a:t>2.</a:t>
                      </a:r>
                      <a:endParaRPr lang="en-US" sz="1200">
                        <a:latin typeface="Times New Roman"/>
                        <a:ea typeface="Times New Roman"/>
                      </a:endParaRPr>
                    </a:p>
                  </a:txBody>
                  <a:tcPr marL="68580" marR="68580" marT="0" marB="0"/>
                </a:tc>
                <a:tc>
                  <a:txBody>
                    <a:bodyPr/>
                    <a:lstStyle/>
                    <a:p>
                      <a:pPr marL="0" marR="0" algn="l">
                        <a:spcBef>
                          <a:spcPts val="0"/>
                        </a:spcBef>
                        <a:spcAft>
                          <a:spcPts val="0"/>
                        </a:spcAft>
                      </a:pPr>
                      <a:r>
                        <a:rPr lang="en-US" sz="900">
                          <a:latin typeface="Arial"/>
                          <a:ea typeface="Times New Roman"/>
                        </a:rPr>
                        <a:t>Consumable Store @ 10% of </a:t>
                      </a:r>
                      <a:r>
                        <a:rPr lang="en-US" sz="900" b="1">
                          <a:latin typeface="Arial"/>
                          <a:ea typeface="Times New Roman"/>
                        </a:rPr>
                        <a:t>Rs.26.194 million</a:t>
                      </a:r>
                      <a:endParaRPr lang="en-US" sz="1200">
                        <a:latin typeface="Times New Roman"/>
                        <a:ea typeface="Times New Roman"/>
                      </a:endParaRPr>
                    </a:p>
                  </a:txBody>
                  <a:tcPr marL="68580" marR="68580" marT="0" marB="0"/>
                </a:tc>
                <a:tc>
                  <a:txBody>
                    <a:bodyPr/>
                    <a:lstStyle/>
                    <a:p>
                      <a:pPr marL="0" marR="0" algn="ctr">
                        <a:spcBef>
                          <a:spcPts val="0"/>
                        </a:spcBef>
                        <a:spcAft>
                          <a:spcPts val="0"/>
                        </a:spcAft>
                      </a:pPr>
                      <a:r>
                        <a:rPr lang="en-US" sz="900">
                          <a:latin typeface="Arial"/>
                          <a:ea typeface="Times New Roman"/>
                        </a:rPr>
                        <a:t>2.619</a:t>
                      </a:r>
                      <a:endParaRPr lang="en-US" sz="1200">
                        <a:latin typeface="Times New Roman"/>
                        <a:ea typeface="Times New Roman"/>
                      </a:endParaRPr>
                    </a:p>
                  </a:txBody>
                  <a:tcPr marL="68580" marR="68580" marT="0" marB="0"/>
                </a:tc>
              </a:tr>
              <a:tr h="376083">
                <a:tc>
                  <a:txBody>
                    <a:bodyPr/>
                    <a:lstStyle/>
                    <a:p>
                      <a:pPr marL="0" marR="0" algn="ctr">
                        <a:spcBef>
                          <a:spcPts val="0"/>
                        </a:spcBef>
                        <a:spcAft>
                          <a:spcPts val="0"/>
                        </a:spcAft>
                      </a:pPr>
                      <a:r>
                        <a:rPr lang="en-US" sz="900">
                          <a:latin typeface="Arial"/>
                          <a:ea typeface="Times New Roman"/>
                        </a:rPr>
                        <a:t>3.</a:t>
                      </a:r>
                      <a:endParaRPr lang="en-US" sz="1200">
                        <a:latin typeface="Times New Roman"/>
                        <a:ea typeface="Times New Roman"/>
                      </a:endParaRPr>
                    </a:p>
                  </a:txBody>
                  <a:tcPr marL="68580" marR="68580" marT="0" marB="0"/>
                </a:tc>
                <a:tc>
                  <a:txBody>
                    <a:bodyPr/>
                    <a:lstStyle/>
                    <a:p>
                      <a:pPr marL="0" marR="0" algn="l">
                        <a:spcBef>
                          <a:spcPts val="0"/>
                        </a:spcBef>
                        <a:spcAft>
                          <a:spcPts val="0"/>
                        </a:spcAft>
                      </a:pPr>
                      <a:r>
                        <a:rPr lang="en-US" sz="900">
                          <a:latin typeface="Arial"/>
                          <a:ea typeface="Times New Roman"/>
                        </a:rPr>
                        <a:t>Work through Contract @ 65% of </a:t>
                      </a:r>
                      <a:r>
                        <a:rPr lang="en-US" sz="900" b="1">
                          <a:latin typeface="Arial"/>
                          <a:ea typeface="Times New Roman"/>
                        </a:rPr>
                        <a:t>Rs.26.194 million</a:t>
                      </a:r>
                      <a:endParaRPr lang="en-US" sz="1200">
                        <a:latin typeface="Times New Roman"/>
                        <a:ea typeface="Times New Roman"/>
                      </a:endParaRPr>
                    </a:p>
                  </a:txBody>
                  <a:tcPr marL="68580" marR="68580" marT="0" marB="0"/>
                </a:tc>
                <a:tc>
                  <a:txBody>
                    <a:bodyPr/>
                    <a:lstStyle/>
                    <a:p>
                      <a:pPr marL="0" marR="0" algn="ctr">
                        <a:spcBef>
                          <a:spcPts val="0"/>
                        </a:spcBef>
                        <a:spcAft>
                          <a:spcPts val="0"/>
                        </a:spcAft>
                      </a:pPr>
                      <a:r>
                        <a:rPr lang="en-US" sz="900">
                          <a:latin typeface="Arial"/>
                          <a:ea typeface="Times New Roman"/>
                        </a:rPr>
                        <a:t>17.026</a:t>
                      </a:r>
                      <a:endParaRPr lang="en-US" sz="1200">
                        <a:latin typeface="Times New Roman"/>
                        <a:ea typeface="Times New Roman"/>
                      </a:endParaRPr>
                    </a:p>
                  </a:txBody>
                  <a:tcPr marL="68580" marR="68580" marT="0" marB="0"/>
                </a:tc>
              </a:tr>
              <a:tr h="167149">
                <a:tc>
                  <a:txBody>
                    <a:bodyPr/>
                    <a:lstStyle/>
                    <a:p>
                      <a:pPr marL="0" marR="0" algn="r">
                        <a:spcBef>
                          <a:spcPts val="0"/>
                        </a:spcBef>
                        <a:spcAft>
                          <a:spcPts val="0"/>
                        </a:spcAft>
                      </a:pPr>
                      <a:endParaRPr lang="en-US" sz="1200" dirty="0">
                        <a:latin typeface="Times New Roman"/>
                        <a:ea typeface="Times New Roman"/>
                      </a:endParaRPr>
                    </a:p>
                  </a:txBody>
                  <a:tcPr marL="68580" marR="68580" marT="0" marB="0"/>
                </a:tc>
                <a:tc>
                  <a:txBody>
                    <a:bodyPr/>
                    <a:lstStyle/>
                    <a:p>
                      <a:pPr marL="0" marR="0" algn="r">
                        <a:spcBef>
                          <a:spcPts val="0"/>
                        </a:spcBef>
                        <a:spcAft>
                          <a:spcPts val="0"/>
                        </a:spcAft>
                      </a:pPr>
                      <a:r>
                        <a:rPr lang="en-US" sz="900" b="1" dirty="0">
                          <a:latin typeface="Arial"/>
                          <a:ea typeface="Times New Roman"/>
                        </a:rPr>
                        <a:t>Total</a:t>
                      </a:r>
                      <a:endParaRPr lang="en-US" sz="1200" dirty="0">
                        <a:latin typeface="Times New Roman"/>
                        <a:ea typeface="Times New Roman"/>
                      </a:endParaRPr>
                    </a:p>
                  </a:txBody>
                  <a:tcPr marL="68580" marR="68580" marT="0" marB="0"/>
                </a:tc>
                <a:tc>
                  <a:txBody>
                    <a:bodyPr/>
                    <a:lstStyle/>
                    <a:p>
                      <a:pPr marL="0" marR="0" algn="ctr">
                        <a:spcBef>
                          <a:spcPts val="0"/>
                        </a:spcBef>
                        <a:spcAft>
                          <a:spcPts val="0"/>
                        </a:spcAft>
                      </a:pPr>
                      <a:r>
                        <a:rPr lang="en-US" sz="900" b="1" dirty="0">
                          <a:latin typeface="Arial"/>
                          <a:ea typeface="Times New Roman"/>
                        </a:rPr>
                        <a:t>26.194</a:t>
                      </a:r>
                      <a:endParaRPr lang="en-US" sz="1200" dirty="0">
                        <a:latin typeface="Times New Roman"/>
                        <a:ea typeface="Times New Roman"/>
                      </a:endParaRPr>
                    </a:p>
                  </a:txBody>
                  <a:tcPr marL="68580" marR="68580" marT="0" marB="0"/>
                </a:tc>
              </a:tr>
            </a:tbl>
          </a:graphicData>
        </a:graphic>
      </p:graphicFrame>
      <p:graphicFrame>
        <p:nvGraphicFramePr>
          <p:cNvPr id="7" name="Table 6"/>
          <p:cNvGraphicFramePr>
            <a:graphicFrameLocks noGrp="1"/>
          </p:cNvGraphicFramePr>
          <p:nvPr/>
        </p:nvGraphicFramePr>
        <p:xfrm>
          <a:off x="304800" y="381000"/>
          <a:ext cx="8458200" cy="6479903"/>
        </p:xfrm>
        <a:graphic>
          <a:graphicData uri="http://schemas.openxmlformats.org/drawingml/2006/table">
            <a:tbl>
              <a:tblPr firstRow="1" bandRow="1">
                <a:tableStyleId>{BDBED569-4797-4DF1-A0F4-6AAB3CD982D8}</a:tableStyleId>
              </a:tblPr>
              <a:tblGrid>
                <a:gridCol w="903303"/>
                <a:gridCol w="3695330"/>
                <a:gridCol w="3859567"/>
              </a:tblGrid>
              <a:tr h="1219811">
                <a:tc>
                  <a:txBody>
                    <a:bodyPr/>
                    <a:lstStyle/>
                    <a:p>
                      <a:pPr marL="0" marR="0">
                        <a:lnSpc>
                          <a:spcPct val="150000"/>
                        </a:lnSpc>
                        <a:spcBef>
                          <a:spcPts val="0"/>
                        </a:spcBef>
                        <a:spcAft>
                          <a:spcPts val="0"/>
                        </a:spcAft>
                      </a:pPr>
                      <a:r>
                        <a:rPr lang="en-US" sz="1200" b="1" dirty="0">
                          <a:latin typeface="Arial"/>
                          <a:ea typeface="Times New Roman"/>
                        </a:rPr>
                        <a:t>8.</a:t>
                      </a:r>
                      <a:endParaRPr lang="en-US" sz="1200" dirty="0">
                        <a:latin typeface="Times New Roman"/>
                        <a:ea typeface="Times New Roman"/>
                      </a:endParaRPr>
                    </a:p>
                  </a:txBody>
                  <a:tcPr marL="68580" marR="68580" marT="0" marB="0"/>
                </a:tc>
                <a:tc>
                  <a:txBody>
                    <a:bodyPr/>
                    <a:lstStyle/>
                    <a:p>
                      <a:pPr marL="0" marR="0" algn="just">
                        <a:lnSpc>
                          <a:spcPct val="150000"/>
                        </a:lnSpc>
                        <a:spcBef>
                          <a:spcPts val="0"/>
                        </a:spcBef>
                        <a:spcAft>
                          <a:spcPts val="0"/>
                        </a:spcAft>
                      </a:pPr>
                      <a:r>
                        <a:rPr lang="en-US" sz="1200" b="1" dirty="0">
                          <a:latin typeface="Arial"/>
                          <a:ea typeface="Times New Roman"/>
                        </a:rPr>
                        <a:t>Annual operating and maintenance cost after completion of the project</a:t>
                      </a:r>
                      <a:endParaRPr lang="en-US" sz="1200" dirty="0">
                        <a:latin typeface="Times New Roman"/>
                        <a:ea typeface="Times New Roman"/>
                      </a:endParaRPr>
                    </a:p>
                  </a:txBody>
                  <a:tcPr marL="68580" marR="68580" marT="0" marB="0"/>
                </a:tc>
                <a:tc>
                  <a:txBody>
                    <a:bodyPr/>
                    <a:lstStyle/>
                    <a:p>
                      <a:endParaRPr lang="en-US" dirty="0"/>
                    </a:p>
                  </a:txBody>
                  <a:tcPr/>
                </a:tc>
              </a:tr>
              <a:tr h="456589">
                <a:tc>
                  <a:txBody>
                    <a:bodyPr/>
                    <a:lstStyle/>
                    <a:p>
                      <a:pPr marL="0" marR="0">
                        <a:lnSpc>
                          <a:spcPct val="150000"/>
                        </a:lnSpc>
                        <a:spcBef>
                          <a:spcPts val="0"/>
                        </a:spcBef>
                        <a:spcAft>
                          <a:spcPts val="0"/>
                        </a:spcAft>
                      </a:pPr>
                      <a:r>
                        <a:rPr lang="en-US" sz="1200" b="1" dirty="0">
                          <a:latin typeface="Arial"/>
                          <a:ea typeface="Times New Roman"/>
                        </a:rPr>
                        <a:t>9</a:t>
                      </a:r>
                      <a:endParaRPr lang="en-US" sz="1200" dirty="0">
                        <a:latin typeface="Times New Roman"/>
                        <a:ea typeface="Times New Roman"/>
                      </a:endParaRPr>
                    </a:p>
                  </a:txBody>
                  <a:tcPr marL="68580" marR="68580" marT="0" marB="0"/>
                </a:tc>
                <a:tc>
                  <a:txBody>
                    <a:bodyPr/>
                    <a:lstStyle/>
                    <a:p>
                      <a:pPr marL="0" marR="0" algn="just">
                        <a:lnSpc>
                          <a:spcPct val="150000"/>
                        </a:lnSpc>
                        <a:spcBef>
                          <a:spcPts val="0"/>
                        </a:spcBef>
                        <a:spcAft>
                          <a:spcPts val="0"/>
                        </a:spcAft>
                      </a:pPr>
                      <a:r>
                        <a:rPr lang="en-US" sz="1200" b="1">
                          <a:latin typeface="Arial"/>
                          <a:ea typeface="Times New Roman"/>
                        </a:rPr>
                        <a:t>Demand and supply analysis</a:t>
                      </a:r>
                      <a:endParaRPr lang="en-US" sz="1200" b="1">
                        <a:latin typeface="Times New Roman"/>
                        <a:ea typeface="Times New Roman"/>
                      </a:endParaRPr>
                    </a:p>
                  </a:txBody>
                  <a:tcPr marL="68580" marR="68580" marT="0" marB="0"/>
                </a:tc>
                <a:tc>
                  <a:txBody>
                    <a:bodyPr/>
                    <a:lstStyle/>
                    <a:p>
                      <a:pPr marL="0" marR="0" algn="just">
                        <a:lnSpc>
                          <a:spcPct val="150000"/>
                        </a:lnSpc>
                        <a:spcBef>
                          <a:spcPts val="0"/>
                        </a:spcBef>
                        <a:spcAft>
                          <a:spcPts val="0"/>
                        </a:spcAft>
                      </a:pPr>
                      <a:endParaRPr lang="en-US" sz="1200" dirty="0">
                        <a:latin typeface="Arial"/>
                        <a:ea typeface="Times New Roman"/>
                      </a:endParaRPr>
                    </a:p>
                  </a:txBody>
                  <a:tcPr marL="68580" marR="68580" marT="0" marB="0"/>
                </a:tc>
              </a:tr>
              <a:tr h="447661">
                <a:tc>
                  <a:txBody>
                    <a:bodyPr/>
                    <a:lstStyle/>
                    <a:p>
                      <a:pPr marL="0" marR="0" algn="ctr">
                        <a:lnSpc>
                          <a:spcPct val="150000"/>
                        </a:lnSpc>
                        <a:spcBef>
                          <a:spcPts val="0"/>
                        </a:spcBef>
                        <a:spcAft>
                          <a:spcPts val="0"/>
                        </a:spcAft>
                      </a:pPr>
                      <a:r>
                        <a:rPr lang="en-US" sz="1200" b="1" dirty="0">
                          <a:latin typeface="Arial"/>
                          <a:ea typeface="Times New Roman"/>
                        </a:rPr>
                        <a:t>10.</a:t>
                      </a:r>
                      <a:endParaRPr lang="en-US" sz="1200" dirty="0">
                        <a:latin typeface="Times New Roman"/>
                        <a:ea typeface="Times New Roman"/>
                      </a:endParaRPr>
                    </a:p>
                  </a:txBody>
                  <a:tcPr marL="68580" marR="68580" marT="0" marB="0"/>
                </a:tc>
                <a:tc>
                  <a:txBody>
                    <a:bodyPr/>
                    <a:lstStyle/>
                    <a:p>
                      <a:pPr marL="0" marR="0" algn="just">
                        <a:lnSpc>
                          <a:spcPct val="150000"/>
                        </a:lnSpc>
                        <a:spcBef>
                          <a:spcPts val="0"/>
                        </a:spcBef>
                        <a:spcAft>
                          <a:spcPts val="0"/>
                        </a:spcAft>
                      </a:pPr>
                      <a:r>
                        <a:rPr lang="en-US" sz="1200" b="1">
                          <a:latin typeface="Arial"/>
                          <a:ea typeface="Times New Roman"/>
                        </a:rPr>
                        <a:t>Financial plan and mode of financing</a:t>
                      </a:r>
                      <a:endParaRPr lang="en-US" sz="1200" b="1">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200">
                          <a:latin typeface="Arial"/>
                          <a:ea typeface="Times New Roman"/>
                        </a:rPr>
                        <a:t>N-A</a:t>
                      </a:r>
                      <a:endParaRPr lang="en-US" sz="1200">
                        <a:latin typeface="Times New Roman"/>
                        <a:ea typeface="Times New Roman"/>
                      </a:endParaRPr>
                    </a:p>
                  </a:txBody>
                  <a:tcPr marL="68580" marR="68580" marT="0" marB="0"/>
                </a:tc>
              </a:tr>
              <a:tr h="447661">
                <a:tc>
                  <a:txBody>
                    <a:bodyPr/>
                    <a:lstStyle/>
                    <a:p>
                      <a:pPr marL="0" marR="0" algn="ctr">
                        <a:lnSpc>
                          <a:spcPct val="150000"/>
                        </a:lnSpc>
                        <a:spcBef>
                          <a:spcPts val="0"/>
                        </a:spcBef>
                        <a:spcAft>
                          <a:spcPts val="0"/>
                        </a:spcAft>
                      </a:pPr>
                      <a:r>
                        <a:rPr lang="en-US" sz="1200" b="1">
                          <a:latin typeface="Arial"/>
                          <a:ea typeface="Times New Roman"/>
                        </a:rPr>
                        <a:t>11.</a:t>
                      </a:r>
                      <a:endParaRPr lang="en-US" sz="1200">
                        <a:latin typeface="Times New Roman"/>
                        <a:ea typeface="Times New Roman"/>
                      </a:endParaRPr>
                    </a:p>
                  </a:txBody>
                  <a:tcPr marL="68580" marR="68580" marT="0" marB="0"/>
                </a:tc>
                <a:tc>
                  <a:txBody>
                    <a:bodyPr/>
                    <a:lstStyle/>
                    <a:p>
                      <a:pPr marL="0" marR="0">
                        <a:lnSpc>
                          <a:spcPct val="150000"/>
                        </a:lnSpc>
                        <a:spcBef>
                          <a:spcPts val="0"/>
                        </a:spcBef>
                        <a:spcAft>
                          <a:spcPts val="0"/>
                        </a:spcAft>
                      </a:pPr>
                      <a:r>
                        <a:rPr lang="en-US" sz="1200" b="1" dirty="0">
                          <a:latin typeface="Arial"/>
                          <a:ea typeface="Times New Roman"/>
                        </a:rPr>
                        <a:t>Project benefits and analysis</a:t>
                      </a:r>
                      <a:endParaRPr lang="en-US" sz="1200" b="1" dirty="0">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200" dirty="0">
                          <a:latin typeface="Arial"/>
                          <a:ea typeface="Times New Roman"/>
                        </a:rPr>
                        <a:t>N-A</a:t>
                      </a:r>
                      <a:endParaRPr lang="en-US" sz="1200" dirty="0">
                        <a:latin typeface="Times New Roman"/>
                        <a:ea typeface="Times New Roman"/>
                      </a:endParaRPr>
                    </a:p>
                  </a:txBody>
                  <a:tcPr marL="68580" marR="68580" marT="0" marB="0"/>
                </a:tc>
              </a:tr>
              <a:tr h="447661">
                <a:tc>
                  <a:txBody>
                    <a:bodyPr/>
                    <a:lstStyle/>
                    <a:p>
                      <a:pPr marL="0" marR="0" algn="ctr">
                        <a:lnSpc>
                          <a:spcPct val="150000"/>
                        </a:lnSpc>
                        <a:spcBef>
                          <a:spcPts val="0"/>
                        </a:spcBef>
                        <a:spcAft>
                          <a:spcPts val="0"/>
                        </a:spcAft>
                      </a:pPr>
                      <a:r>
                        <a:rPr lang="en-US" sz="1200" dirty="0" err="1">
                          <a:latin typeface="Arial"/>
                          <a:ea typeface="Times New Roman"/>
                        </a:rPr>
                        <a:t>i</a:t>
                      </a:r>
                      <a:r>
                        <a:rPr lang="en-US" sz="1200" dirty="0">
                          <a:latin typeface="Arial"/>
                          <a:ea typeface="Times New Roman"/>
                        </a:rPr>
                        <a:t>.</a:t>
                      </a:r>
                      <a:endParaRPr lang="en-US" sz="1200" dirty="0">
                        <a:latin typeface="Times New Roman"/>
                        <a:ea typeface="Times New Roman"/>
                      </a:endParaRPr>
                    </a:p>
                  </a:txBody>
                  <a:tcPr marL="68580" marR="68580" marT="0" marB="0"/>
                </a:tc>
                <a:tc>
                  <a:txBody>
                    <a:bodyPr/>
                    <a:lstStyle/>
                    <a:p>
                      <a:pPr marL="0" marR="0">
                        <a:lnSpc>
                          <a:spcPct val="150000"/>
                        </a:lnSpc>
                        <a:spcBef>
                          <a:spcPts val="0"/>
                        </a:spcBef>
                        <a:spcAft>
                          <a:spcPts val="0"/>
                        </a:spcAft>
                      </a:pPr>
                      <a:r>
                        <a:rPr lang="en-US" sz="1200" dirty="0">
                          <a:latin typeface="Arial"/>
                          <a:ea typeface="Times New Roman"/>
                        </a:rPr>
                        <a:t>Financial 	</a:t>
                      </a:r>
                      <a:endParaRPr lang="en-US" sz="1200" dirty="0">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200">
                          <a:latin typeface="Arial"/>
                          <a:ea typeface="Times New Roman"/>
                        </a:rPr>
                        <a:t>N-A</a:t>
                      </a:r>
                      <a:endParaRPr lang="en-US" sz="1200">
                        <a:latin typeface="Times New Roman"/>
                        <a:ea typeface="Times New Roman"/>
                      </a:endParaRPr>
                    </a:p>
                  </a:txBody>
                  <a:tcPr marL="68580" marR="68580" marT="0" marB="0"/>
                </a:tc>
              </a:tr>
              <a:tr h="447661">
                <a:tc>
                  <a:txBody>
                    <a:bodyPr/>
                    <a:lstStyle/>
                    <a:p>
                      <a:pPr marL="0" marR="0" algn="ctr">
                        <a:lnSpc>
                          <a:spcPct val="150000"/>
                        </a:lnSpc>
                        <a:spcBef>
                          <a:spcPts val="0"/>
                        </a:spcBef>
                        <a:spcAft>
                          <a:spcPts val="0"/>
                        </a:spcAft>
                      </a:pPr>
                      <a:r>
                        <a:rPr lang="en-US" sz="1200">
                          <a:latin typeface="Arial"/>
                          <a:ea typeface="Times New Roman"/>
                        </a:rPr>
                        <a:t>ii.</a:t>
                      </a:r>
                      <a:endParaRPr lang="en-US" sz="1200">
                        <a:latin typeface="Times New Roman"/>
                        <a:ea typeface="Times New Roman"/>
                      </a:endParaRPr>
                    </a:p>
                  </a:txBody>
                  <a:tcPr marL="68580" marR="68580" marT="0" marB="0"/>
                </a:tc>
                <a:tc>
                  <a:txBody>
                    <a:bodyPr/>
                    <a:lstStyle/>
                    <a:p>
                      <a:pPr marL="0" marR="0">
                        <a:lnSpc>
                          <a:spcPct val="150000"/>
                        </a:lnSpc>
                        <a:spcBef>
                          <a:spcPts val="0"/>
                        </a:spcBef>
                        <a:spcAft>
                          <a:spcPts val="0"/>
                        </a:spcAft>
                      </a:pPr>
                      <a:r>
                        <a:rPr lang="en-US" sz="1200">
                          <a:latin typeface="Arial"/>
                          <a:ea typeface="Times New Roman"/>
                        </a:rPr>
                        <a:t>Economic	</a:t>
                      </a:r>
                      <a:endParaRPr lang="en-US" sz="1200">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200">
                          <a:latin typeface="Arial"/>
                          <a:ea typeface="Times New Roman"/>
                        </a:rPr>
                        <a:t>N-A</a:t>
                      </a:r>
                      <a:endParaRPr lang="en-US" sz="1200">
                        <a:latin typeface="Times New Roman"/>
                        <a:ea typeface="Times New Roman"/>
                      </a:endParaRPr>
                    </a:p>
                  </a:txBody>
                  <a:tcPr marL="68580" marR="68580" marT="0" marB="0"/>
                </a:tc>
              </a:tr>
              <a:tr h="903857">
                <a:tc>
                  <a:txBody>
                    <a:bodyPr/>
                    <a:lstStyle/>
                    <a:p>
                      <a:pPr marL="0" marR="0" algn="ctr">
                        <a:lnSpc>
                          <a:spcPct val="150000"/>
                        </a:lnSpc>
                        <a:spcBef>
                          <a:spcPts val="0"/>
                        </a:spcBef>
                        <a:spcAft>
                          <a:spcPts val="0"/>
                        </a:spcAft>
                      </a:pPr>
                      <a:r>
                        <a:rPr lang="en-US" sz="1200">
                          <a:latin typeface="Arial"/>
                          <a:ea typeface="Times New Roman"/>
                        </a:rPr>
                        <a:t>iii.</a:t>
                      </a:r>
                      <a:endParaRPr lang="en-US" sz="1200">
                        <a:latin typeface="Times New Roman"/>
                        <a:ea typeface="Times New Roman"/>
                      </a:endParaRPr>
                    </a:p>
                  </a:txBody>
                  <a:tcPr marL="68580" marR="68580" marT="0" marB="0"/>
                </a:tc>
                <a:tc>
                  <a:txBody>
                    <a:bodyPr/>
                    <a:lstStyle/>
                    <a:p>
                      <a:pPr marL="0" marR="0">
                        <a:lnSpc>
                          <a:spcPct val="150000"/>
                        </a:lnSpc>
                        <a:spcBef>
                          <a:spcPts val="0"/>
                        </a:spcBef>
                        <a:spcAft>
                          <a:spcPts val="0"/>
                        </a:spcAft>
                      </a:pPr>
                      <a:r>
                        <a:rPr lang="en-US" sz="1200">
                          <a:latin typeface="Arial"/>
                          <a:ea typeface="Times New Roman"/>
                        </a:rPr>
                        <a:t>Social benefits with indicators</a:t>
                      </a:r>
                      <a:endParaRPr lang="en-US" sz="1200">
                        <a:latin typeface="Times New Roman"/>
                        <a:ea typeface="Times New Roman"/>
                      </a:endParaRPr>
                    </a:p>
                  </a:txBody>
                  <a:tcPr marL="68580" marR="68580" marT="0" marB="0"/>
                </a:tc>
                <a:tc>
                  <a:txBody>
                    <a:bodyPr/>
                    <a:lstStyle/>
                    <a:p>
                      <a:pPr marL="33655" marR="0" algn="just">
                        <a:lnSpc>
                          <a:spcPct val="150000"/>
                        </a:lnSpc>
                        <a:spcBef>
                          <a:spcPts val="0"/>
                        </a:spcBef>
                        <a:spcAft>
                          <a:spcPts val="0"/>
                        </a:spcAft>
                      </a:pPr>
                      <a:r>
                        <a:rPr lang="en-US" sz="1200">
                          <a:latin typeface="Arial"/>
                          <a:ea typeface="Times New Roman"/>
                        </a:rPr>
                        <a:t>The Project would greatly benefit new development opportunities and bring positive socio economic changes. </a:t>
                      </a:r>
                      <a:endParaRPr lang="en-US" sz="1200">
                        <a:latin typeface="Times New Roman"/>
                        <a:ea typeface="Times New Roman"/>
                      </a:endParaRPr>
                    </a:p>
                  </a:txBody>
                  <a:tcPr marL="68580" marR="68580" marT="0" marB="0"/>
                </a:tc>
              </a:tr>
              <a:tr h="602572">
                <a:tc>
                  <a:txBody>
                    <a:bodyPr/>
                    <a:lstStyle/>
                    <a:p>
                      <a:pPr marL="0" marR="0" algn="ctr">
                        <a:lnSpc>
                          <a:spcPct val="150000"/>
                        </a:lnSpc>
                        <a:spcBef>
                          <a:spcPts val="0"/>
                        </a:spcBef>
                        <a:spcAft>
                          <a:spcPts val="0"/>
                        </a:spcAft>
                      </a:pPr>
                      <a:r>
                        <a:rPr lang="en-US" sz="1200">
                          <a:latin typeface="Arial"/>
                          <a:ea typeface="Times New Roman"/>
                        </a:rPr>
                        <a:t>iv.</a:t>
                      </a:r>
                      <a:endParaRPr lang="en-US" sz="1200">
                        <a:latin typeface="Times New Roman"/>
                        <a:ea typeface="Times New Roman"/>
                      </a:endParaRPr>
                    </a:p>
                  </a:txBody>
                  <a:tcPr marL="68580" marR="68580" marT="0" marB="0"/>
                </a:tc>
                <a:tc>
                  <a:txBody>
                    <a:bodyPr/>
                    <a:lstStyle/>
                    <a:p>
                      <a:pPr marL="0" marR="0" algn="just">
                        <a:lnSpc>
                          <a:spcPct val="150000"/>
                        </a:lnSpc>
                        <a:spcBef>
                          <a:spcPts val="0"/>
                        </a:spcBef>
                        <a:spcAft>
                          <a:spcPts val="0"/>
                        </a:spcAft>
                      </a:pPr>
                      <a:r>
                        <a:rPr lang="en-US" sz="1200">
                          <a:latin typeface="Arial"/>
                          <a:ea typeface="Times New Roman"/>
                        </a:rPr>
                        <a:t>Employment generation (direct  and indirect)	</a:t>
                      </a:r>
                      <a:endParaRPr lang="en-US" sz="1200">
                        <a:latin typeface="Times New Roman"/>
                        <a:ea typeface="Times New Roman"/>
                      </a:endParaRPr>
                    </a:p>
                  </a:txBody>
                  <a:tcPr marL="68580" marR="68580" marT="0" marB="0"/>
                </a:tc>
                <a:tc>
                  <a:txBody>
                    <a:bodyPr/>
                    <a:lstStyle/>
                    <a:p>
                      <a:pPr marL="0" marR="0" algn="just">
                        <a:lnSpc>
                          <a:spcPct val="150000"/>
                        </a:lnSpc>
                        <a:spcBef>
                          <a:spcPts val="0"/>
                        </a:spcBef>
                        <a:spcAft>
                          <a:spcPts val="0"/>
                        </a:spcAft>
                      </a:pPr>
                      <a:endParaRPr lang="en-US" sz="1200">
                        <a:latin typeface="Arial"/>
                        <a:ea typeface="Times New Roman"/>
                      </a:endParaRPr>
                    </a:p>
                    <a:p>
                      <a:pPr marL="0" marR="0" algn="ctr">
                        <a:lnSpc>
                          <a:spcPct val="150000"/>
                        </a:lnSpc>
                        <a:spcBef>
                          <a:spcPts val="0"/>
                        </a:spcBef>
                        <a:spcAft>
                          <a:spcPts val="0"/>
                        </a:spcAft>
                      </a:pPr>
                      <a:r>
                        <a:rPr lang="en-US" sz="1200">
                          <a:latin typeface="Arial"/>
                          <a:ea typeface="Times New Roman"/>
                        </a:rPr>
                        <a:t>N-A</a:t>
                      </a:r>
                      <a:endParaRPr lang="en-US" sz="1200">
                        <a:latin typeface="Times New Roman"/>
                        <a:ea typeface="Times New Roman"/>
                      </a:endParaRPr>
                    </a:p>
                  </a:txBody>
                  <a:tcPr marL="68580" marR="68580" marT="0" marB="0"/>
                </a:tc>
              </a:tr>
              <a:tr h="1506430">
                <a:tc>
                  <a:txBody>
                    <a:bodyPr/>
                    <a:lstStyle/>
                    <a:p>
                      <a:pPr marL="0" marR="0" algn="ctr">
                        <a:lnSpc>
                          <a:spcPct val="150000"/>
                        </a:lnSpc>
                        <a:spcBef>
                          <a:spcPts val="0"/>
                        </a:spcBef>
                        <a:spcAft>
                          <a:spcPts val="0"/>
                        </a:spcAft>
                      </a:pPr>
                      <a:r>
                        <a:rPr lang="en-US" sz="1200">
                          <a:latin typeface="Arial"/>
                          <a:ea typeface="Times New Roman"/>
                        </a:rPr>
                        <a:t>v.</a:t>
                      </a:r>
                      <a:endParaRPr lang="en-US" sz="1200">
                        <a:latin typeface="Times New Roman"/>
                        <a:ea typeface="Times New Roman"/>
                      </a:endParaRPr>
                    </a:p>
                  </a:txBody>
                  <a:tcPr marL="68580" marR="68580" marT="0" marB="0"/>
                </a:tc>
                <a:tc>
                  <a:txBody>
                    <a:bodyPr/>
                    <a:lstStyle/>
                    <a:p>
                      <a:pPr marL="0" marR="0" algn="just">
                        <a:lnSpc>
                          <a:spcPct val="150000"/>
                        </a:lnSpc>
                        <a:spcBef>
                          <a:spcPts val="0"/>
                        </a:spcBef>
                        <a:spcAft>
                          <a:spcPts val="0"/>
                        </a:spcAft>
                      </a:pPr>
                      <a:r>
                        <a:rPr lang="en-US" sz="1200" dirty="0">
                          <a:latin typeface="Arial"/>
                          <a:ea typeface="Times New Roman"/>
                        </a:rPr>
                        <a:t>Environmental impact</a:t>
                      </a:r>
                      <a:endParaRPr lang="en-US" sz="1200" dirty="0">
                        <a:latin typeface="Times New Roman"/>
                        <a:ea typeface="Times New Roman"/>
                      </a:endParaRPr>
                    </a:p>
                  </a:txBody>
                  <a:tcPr marL="68580" marR="68580" marT="0" marB="0"/>
                </a:tc>
                <a:tc>
                  <a:txBody>
                    <a:bodyPr/>
                    <a:lstStyle/>
                    <a:p>
                      <a:pPr marL="0" marR="0" algn="just">
                        <a:lnSpc>
                          <a:spcPct val="150000"/>
                        </a:lnSpc>
                        <a:spcBef>
                          <a:spcPts val="0"/>
                        </a:spcBef>
                        <a:spcAft>
                          <a:spcPts val="0"/>
                        </a:spcAft>
                      </a:pPr>
                      <a:r>
                        <a:rPr lang="en-US" sz="1200" dirty="0">
                          <a:latin typeface="Arial"/>
                          <a:ea typeface="Times New Roman"/>
                        </a:rPr>
                        <a:t>The project will be helpful in betterment of air pollution and is likely to cause positive environment impact since the site is already developed and </a:t>
                      </a:r>
                      <a:r>
                        <a:rPr lang="en-US" sz="1200" dirty="0" err="1">
                          <a:latin typeface="Arial"/>
                          <a:ea typeface="Times New Roman"/>
                        </a:rPr>
                        <a:t>dualization</a:t>
                      </a:r>
                      <a:r>
                        <a:rPr lang="en-US" sz="1200" dirty="0">
                          <a:latin typeface="Arial"/>
                          <a:ea typeface="Times New Roman"/>
                        </a:rPr>
                        <a:t> of road would not create any adverse impacts on human life. </a:t>
                      </a:r>
                      <a:endParaRPr lang="en-US" sz="1200" dirty="0">
                        <a:latin typeface="Times New Roman"/>
                        <a:ea typeface="Times New Roman"/>
                      </a:endParaRPr>
                    </a:p>
                  </a:txBody>
                  <a:tcPr marL="68580" marR="68580" marT="0" marB="0"/>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838200"/>
          <a:ext cx="8001000" cy="5257800"/>
        </p:xfrm>
        <a:graphic>
          <a:graphicData uri="http://schemas.openxmlformats.org/drawingml/2006/table">
            <a:tbl>
              <a:tblPr firstRow="1" bandRow="1">
                <a:tableStyleId>{BDBED569-4797-4DF1-A0F4-6AAB3CD982D8}</a:tableStyleId>
              </a:tblPr>
              <a:tblGrid>
                <a:gridCol w="685800"/>
                <a:gridCol w="4648200"/>
                <a:gridCol w="2667000"/>
              </a:tblGrid>
              <a:tr h="1004438">
                <a:tc>
                  <a:txBody>
                    <a:bodyPr/>
                    <a:lstStyle/>
                    <a:p>
                      <a:pPr marL="0" marR="0" algn="ctr">
                        <a:lnSpc>
                          <a:spcPct val="150000"/>
                        </a:lnSpc>
                        <a:spcBef>
                          <a:spcPts val="0"/>
                        </a:spcBef>
                        <a:spcAft>
                          <a:spcPts val="0"/>
                        </a:spcAft>
                      </a:pPr>
                      <a:r>
                        <a:rPr lang="en-US" sz="1200" dirty="0">
                          <a:latin typeface="Arial"/>
                          <a:ea typeface="Times New Roman"/>
                        </a:rPr>
                        <a:t>vi.</a:t>
                      </a:r>
                      <a:endParaRPr lang="en-US" sz="1200" dirty="0">
                        <a:latin typeface="Times New Roman"/>
                        <a:ea typeface="Times New Roman"/>
                      </a:endParaRPr>
                    </a:p>
                  </a:txBody>
                  <a:tcPr marL="68580" marR="68580" marT="0" marB="0"/>
                </a:tc>
                <a:tc>
                  <a:txBody>
                    <a:bodyPr/>
                    <a:lstStyle/>
                    <a:p>
                      <a:pPr marL="0" marR="0" algn="just">
                        <a:lnSpc>
                          <a:spcPct val="150000"/>
                        </a:lnSpc>
                        <a:spcBef>
                          <a:spcPts val="0"/>
                        </a:spcBef>
                        <a:spcAft>
                          <a:spcPts val="0"/>
                        </a:spcAft>
                      </a:pPr>
                      <a:r>
                        <a:rPr lang="en-US" sz="1200">
                          <a:latin typeface="Arial"/>
                          <a:ea typeface="Times New Roman"/>
                        </a:rPr>
                        <a:t>Impact of delays on project cost      and viability</a:t>
                      </a:r>
                      <a:endParaRPr lang="en-US" sz="1200">
                        <a:latin typeface="Times New Roman"/>
                        <a:ea typeface="Times New Roman"/>
                      </a:endParaRPr>
                    </a:p>
                  </a:txBody>
                  <a:tcPr marL="68580" marR="68580" marT="0" marB="0"/>
                </a:tc>
                <a:tc>
                  <a:txBody>
                    <a:bodyPr/>
                    <a:lstStyle/>
                    <a:p>
                      <a:pPr marL="0" marR="0" algn="just">
                        <a:lnSpc>
                          <a:spcPct val="150000"/>
                        </a:lnSpc>
                        <a:spcBef>
                          <a:spcPts val="0"/>
                        </a:spcBef>
                        <a:spcAft>
                          <a:spcPts val="0"/>
                        </a:spcAft>
                      </a:pPr>
                      <a:r>
                        <a:rPr lang="en-US" sz="1200">
                          <a:latin typeface="Arial"/>
                          <a:ea typeface="Times New Roman"/>
                        </a:rPr>
                        <a:t>Delays may increase project cost, however, no delay on account of funds is expected.</a:t>
                      </a:r>
                      <a:endParaRPr lang="en-US" sz="1200">
                        <a:latin typeface="Times New Roman"/>
                        <a:ea typeface="Times New Roman"/>
                      </a:endParaRPr>
                    </a:p>
                  </a:txBody>
                  <a:tcPr marL="68580" marR="68580" marT="0" marB="0"/>
                </a:tc>
              </a:tr>
              <a:tr h="452617">
                <a:tc>
                  <a:txBody>
                    <a:bodyPr/>
                    <a:lstStyle/>
                    <a:p>
                      <a:pPr marL="0" marR="0" algn="ctr">
                        <a:lnSpc>
                          <a:spcPct val="150000"/>
                        </a:lnSpc>
                        <a:spcBef>
                          <a:spcPts val="0"/>
                        </a:spcBef>
                        <a:spcAft>
                          <a:spcPts val="0"/>
                        </a:spcAft>
                      </a:pPr>
                      <a:r>
                        <a:rPr lang="en-US" sz="1200" b="1">
                          <a:latin typeface="Arial"/>
                          <a:ea typeface="Times New Roman"/>
                        </a:rPr>
                        <a:t>12.</a:t>
                      </a:r>
                      <a:endParaRPr lang="en-US" sz="1200">
                        <a:latin typeface="Times New Roman"/>
                        <a:ea typeface="Times New Roman"/>
                      </a:endParaRPr>
                    </a:p>
                  </a:txBody>
                  <a:tcPr marL="68580" marR="68580" marT="0" marB="0"/>
                </a:tc>
                <a:tc>
                  <a:txBody>
                    <a:bodyPr/>
                    <a:lstStyle/>
                    <a:p>
                      <a:pPr marL="0" marR="0" algn="just">
                        <a:lnSpc>
                          <a:spcPct val="150000"/>
                        </a:lnSpc>
                        <a:spcBef>
                          <a:spcPts val="0"/>
                        </a:spcBef>
                        <a:spcAft>
                          <a:spcPts val="0"/>
                        </a:spcAft>
                      </a:pPr>
                      <a:r>
                        <a:rPr lang="en-US" sz="1200" b="1">
                          <a:latin typeface="Arial"/>
                          <a:ea typeface="Times New Roman"/>
                        </a:rPr>
                        <a:t>a) Implementation Schedule </a:t>
                      </a:r>
                      <a:endParaRPr lang="en-US" sz="1200">
                        <a:latin typeface="Times New Roman"/>
                        <a:ea typeface="Times New Roman"/>
                      </a:endParaRPr>
                    </a:p>
                  </a:txBody>
                  <a:tcPr marL="68580" marR="68580" marT="0" marB="0"/>
                </a:tc>
                <a:tc>
                  <a:txBody>
                    <a:bodyPr/>
                    <a:lstStyle/>
                    <a:p>
                      <a:pPr marL="0" marR="0" algn="just">
                        <a:lnSpc>
                          <a:spcPct val="150000"/>
                        </a:lnSpc>
                        <a:spcBef>
                          <a:spcPts val="0"/>
                        </a:spcBef>
                        <a:spcAft>
                          <a:spcPts val="0"/>
                        </a:spcAft>
                      </a:pPr>
                      <a:r>
                        <a:rPr lang="en-US" sz="1200">
                          <a:latin typeface="Arial"/>
                          <a:ea typeface="Times New Roman"/>
                        </a:rPr>
                        <a:t>18 months. up to Dec.2010 </a:t>
                      </a:r>
                      <a:endParaRPr lang="en-US" sz="1200">
                        <a:latin typeface="Times New Roman"/>
                        <a:ea typeface="Times New Roman"/>
                      </a:endParaRPr>
                    </a:p>
                  </a:txBody>
                  <a:tcPr marL="68580" marR="68580" marT="0" marB="0"/>
                </a:tc>
              </a:tr>
              <a:tr h="669626">
                <a:tc>
                  <a:txBody>
                    <a:bodyPr/>
                    <a:lstStyle/>
                    <a:p>
                      <a:pPr marL="0" marR="0" algn="ctr">
                        <a:lnSpc>
                          <a:spcPct val="150000"/>
                        </a:lnSpc>
                        <a:spcBef>
                          <a:spcPts val="0"/>
                        </a:spcBef>
                        <a:spcAft>
                          <a:spcPts val="0"/>
                        </a:spcAft>
                      </a:pPr>
                      <a:r>
                        <a:rPr lang="en-US" sz="1200" b="1">
                          <a:latin typeface="Arial"/>
                          <a:ea typeface="Times New Roman"/>
                        </a:rPr>
                        <a:t>12(b</a:t>
                      </a:r>
                      <a:endParaRPr lang="en-US" sz="1200">
                        <a:latin typeface="Times New Roman"/>
                        <a:ea typeface="Times New Roman"/>
                      </a:endParaRPr>
                    </a:p>
                  </a:txBody>
                  <a:tcPr marL="68580" marR="68580" marT="0" marB="0"/>
                </a:tc>
                <a:tc>
                  <a:txBody>
                    <a:bodyPr/>
                    <a:lstStyle/>
                    <a:p>
                      <a:pPr marL="0" marR="0" algn="just">
                        <a:lnSpc>
                          <a:spcPct val="150000"/>
                        </a:lnSpc>
                        <a:spcBef>
                          <a:spcPts val="0"/>
                        </a:spcBef>
                        <a:spcAft>
                          <a:spcPts val="0"/>
                        </a:spcAft>
                      </a:pPr>
                      <a:r>
                        <a:rPr lang="en-US" sz="1200" b="1">
                          <a:latin typeface="Arial"/>
                          <a:ea typeface="Times New Roman"/>
                        </a:rPr>
                        <a:t>Implementation Schedule</a:t>
                      </a:r>
                      <a:endParaRPr lang="en-US" sz="1200">
                        <a:latin typeface="Times New Roman"/>
                        <a:ea typeface="Times New Roman"/>
                      </a:endParaRPr>
                    </a:p>
                  </a:txBody>
                  <a:tcPr marL="68580" marR="68580" marT="0" marB="0"/>
                </a:tc>
                <a:tc>
                  <a:txBody>
                    <a:bodyPr/>
                    <a:lstStyle/>
                    <a:p>
                      <a:pPr marL="0" marR="0" algn="just">
                        <a:spcBef>
                          <a:spcPts val="0"/>
                        </a:spcBef>
                        <a:spcAft>
                          <a:spcPts val="0"/>
                        </a:spcAft>
                      </a:pPr>
                      <a:r>
                        <a:rPr lang="en-US" sz="1200" dirty="0">
                          <a:latin typeface="Arial"/>
                          <a:ea typeface="Times New Roman"/>
                        </a:rPr>
                        <a:t>- Further 04 months from the date of start of work at site.</a:t>
                      </a:r>
                      <a:endParaRPr lang="en-US" sz="1200" dirty="0">
                        <a:latin typeface="Times New Roman"/>
                        <a:ea typeface="Times New Roman"/>
                      </a:endParaRPr>
                    </a:p>
                    <a:p>
                      <a:pPr marL="0" marR="0">
                        <a:spcBef>
                          <a:spcPts val="0"/>
                        </a:spcBef>
                        <a:spcAft>
                          <a:spcPts val="0"/>
                        </a:spcAft>
                      </a:pPr>
                      <a:endParaRPr lang="en-US" sz="1200" dirty="0">
                        <a:latin typeface="Times New Roman"/>
                        <a:ea typeface="Times New Roman"/>
                      </a:endParaRPr>
                    </a:p>
                  </a:txBody>
                  <a:tcPr marL="68580" marR="68580" marT="0" marB="0"/>
                </a:tc>
              </a:tr>
              <a:tr h="452617">
                <a:tc>
                  <a:txBody>
                    <a:bodyPr/>
                    <a:lstStyle/>
                    <a:p>
                      <a:pPr marL="0" marR="0" algn="l">
                        <a:spcBef>
                          <a:spcPts val="0"/>
                        </a:spcBef>
                        <a:spcAft>
                          <a:spcPts val="0"/>
                        </a:spcAft>
                      </a:pPr>
                      <a:r>
                        <a:rPr lang="en-US" sz="1200" b="1" dirty="0">
                          <a:latin typeface="Arial"/>
                          <a:ea typeface="Times New Roman"/>
                        </a:rPr>
                        <a:t>13</a:t>
                      </a:r>
                      <a:endParaRPr lang="en-US" sz="1200" dirty="0">
                        <a:latin typeface="Times New Roman"/>
                        <a:ea typeface="Times New Roman"/>
                      </a:endParaRPr>
                    </a:p>
                  </a:txBody>
                  <a:tcPr marL="68580" marR="68580" marT="0" marB="0"/>
                </a:tc>
                <a:tc>
                  <a:txBody>
                    <a:bodyPr/>
                    <a:lstStyle/>
                    <a:p>
                      <a:pPr marL="0" marR="0" algn="just">
                        <a:spcBef>
                          <a:spcPts val="0"/>
                        </a:spcBef>
                        <a:spcAft>
                          <a:spcPts val="0"/>
                        </a:spcAft>
                      </a:pPr>
                      <a:r>
                        <a:rPr lang="en-US" sz="1200" b="1">
                          <a:latin typeface="Arial"/>
                          <a:ea typeface="Times New Roman"/>
                        </a:rPr>
                        <a:t>Management structure and manpower requirements </a:t>
                      </a:r>
                      <a:endParaRPr lang="en-US" sz="1200">
                        <a:latin typeface="Times New Roman"/>
                        <a:ea typeface="Times New Roman"/>
                      </a:endParaRPr>
                    </a:p>
                  </a:txBody>
                  <a:tcPr marL="68580" marR="68580" marT="0" marB="0"/>
                </a:tc>
                <a:tc>
                  <a:txBody>
                    <a:bodyPr/>
                    <a:lstStyle/>
                    <a:p>
                      <a:pPr marL="0" marR="0" algn="ctr">
                        <a:spcBef>
                          <a:spcPts val="0"/>
                        </a:spcBef>
                        <a:spcAft>
                          <a:spcPts val="0"/>
                        </a:spcAft>
                      </a:pPr>
                      <a:r>
                        <a:rPr lang="en-US" sz="1200">
                          <a:latin typeface="Arial"/>
                          <a:ea typeface="Times New Roman"/>
                        </a:rPr>
                        <a:t>-NA-</a:t>
                      </a:r>
                      <a:endParaRPr lang="en-US" sz="1200">
                        <a:latin typeface="Times New Roman"/>
                        <a:ea typeface="Times New Roman"/>
                      </a:endParaRPr>
                    </a:p>
                  </a:txBody>
                  <a:tcPr marL="68580" marR="68580" marT="0" marB="0"/>
                </a:tc>
              </a:tr>
              <a:tr h="1004438">
                <a:tc>
                  <a:txBody>
                    <a:bodyPr/>
                    <a:lstStyle/>
                    <a:p>
                      <a:pPr marL="0" marR="0" algn="l">
                        <a:spcBef>
                          <a:spcPts val="0"/>
                        </a:spcBef>
                        <a:spcAft>
                          <a:spcPts val="0"/>
                        </a:spcAft>
                      </a:pPr>
                      <a:r>
                        <a:rPr lang="en-US" sz="1200" b="1">
                          <a:latin typeface="Arial"/>
                          <a:ea typeface="Times New Roman"/>
                        </a:rPr>
                        <a:t>14</a:t>
                      </a:r>
                      <a:endParaRPr lang="en-US" sz="1200">
                        <a:latin typeface="Times New Roman"/>
                        <a:ea typeface="Times New Roman"/>
                      </a:endParaRPr>
                    </a:p>
                  </a:txBody>
                  <a:tcPr marL="68580" marR="68580" marT="0" marB="0"/>
                </a:tc>
                <a:tc>
                  <a:txBody>
                    <a:bodyPr/>
                    <a:lstStyle/>
                    <a:p>
                      <a:pPr marL="228600" marR="0" indent="-213360" algn="just">
                        <a:lnSpc>
                          <a:spcPct val="150000"/>
                        </a:lnSpc>
                        <a:spcBef>
                          <a:spcPts val="0"/>
                        </a:spcBef>
                        <a:spcAft>
                          <a:spcPts val="0"/>
                        </a:spcAft>
                      </a:pPr>
                      <a:r>
                        <a:rPr lang="en-US" sz="1200" b="1" u="sng">
                          <a:latin typeface="Arial"/>
                          <a:ea typeface="Times New Roman"/>
                        </a:rPr>
                        <a:t>Additional projects/decisions required</a:t>
                      </a:r>
                      <a:r>
                        <a:rPr lang="en-US" sz="1200" b="1">
                          <a:latin typeface="Arial"/>
                          <a:ea typeface="Times New Roman"/>
                        </a:rPr>
                        <a:t> </a:t>
                      </a:r>
                      <a:endParaRPr lang="en-US" sz="1200">
                        <a:latin typeface="Times New Roman"/>
                        <a:ea typeface="Times New Roman"/>
                      </a:endParaRPr>
                    </a:p>
                    <a:p>
                      <a:pPr marL="15240" marR="0" algn="just">
                        <a:lnSpc>
                          <a:spcPct val="150000"/>
                        </a:lnSpc>
                        <a:spcBef>
                          <a:spcPts val="0"/>
                        </a:spcBef>
                        <a:spcAft>
                          <a:spcPts val="0"/>
                        </a:spcAft>
                      </a:pPr>
                      <a:r>
                        <a:rPr lang="en-US" sz="1200" b="1">
                          <a:latin typeface="Arial"/>
                          <a:ea typeface="Times New Roman"/>
                        </a:rPr>
                        <a:t>Indicate additional projects / decisions required to optimize the investment being undertaken on the project.	</a:t>
                      </a:r>
                      <a:endParaRPr lang="en-US" sz="1200">
                        <a:latin typeface="Times New Roman"/>
                        <a:ea typeface="Times New Roman"/>
                      </a:endParaRPr>
                    </a:p>
                  </a:txBody>
                  <a:tcPr marL="68580" marR="68580" marT="0" marB="0"/>
                </a:tc>
                <a:tc>
                  <a:txBody>
                    <a:bodyPr/>
                    <a:lstStyle/>
                    <a:p>
                      <a:pPr marL="0" marR="0" algn="ctr">
                        <a:spcBef>
                          <a:spcPts val="0"/>
                        </a:spcBef>
                        <a:spcAft>
                          <a:spcPts val="0"/>
                        </a:spcAft>
                      </a:pPr>
                      <a:r>
                        <a:rPr lang="en-US" sz="1200">
                          <a:latin typeface="Arial"/>
                          <a:ea typeface="Times New Roman"/>
                        </a:rPr>
                        <a:t>-NA-</a:t>
                      </a:r>
                      <a:endParaRPr lang="en-US" sz="1200">
                        <a:latin typeface="Times New Roman"/>
                        <a:ea typeface="Times New Roman"/>
                      </a:endParaRPr>
                    </a:p>
                  </a:txBody>
                  <a:tcPr marL="68580" marR="68580" marT="0" marB="0"/>
                </a:tc>
              </a:tr>
              <a:tr h="1674064">
                <a:tc>
                  <a:txBody>
                    <a:bodyPr/>
                    <a:lstStyle/>
                    <a:p>
                      <a:pPr marL="0" marR="0" algn="l">
                        <a:spcBef>
                          <a:spcPts val="0"/>
                        </a:spcBef>
                        <a:spcAft>
                          <a:spcPts val="0"/>
                        </a:spcAft>
                      </a:pPr>
                      <a:r>
                        <a:rPr lang="en-US" sz="1200" b="1">
                          <a:latin typeface="Arial"/>
                          <a:ea typeface="Times New Roman"/>
                        </a:rPr>
                        <a:t>15</a:t>
                      </a:r>
                      <a:endParaRPr lang="en-US" sz="1200">
                        <a:latin typeface="Times New Roman"/>
                        <a:ea typeface="Times New Roman"/>
                      </a:endParaRPr>
                    </a:p>
                  </a:txBody>
                  <a:tcPr marL="68580" marR="68580" marT="0" marB="0"/>
                </a:tc>
                <a:tc>
                  <a:txBody>
                    <a:bodyPr/>
                    <a:lstStyle/>
                    <a:p>
                      <a:pPr marL="0" marR="0" algn="just">
                        <a:lnSpc>
                          <a:spcPct val="150000"/>
                        </a:lnSpc>
                        <a:spcBef>
                          <a:spcPts val="0"/>
                        </a:spcBef>
                        <a:spcAft>
                          <a:spcPts val="0"/>
                        </a:spcAft>
                      </a:pPr>
                      <a:r>
                        <a:rPr lang="en-US" sz="1200" b="1" u="sng">
                          <a:latin typeface="Arial"/>
                          <a:ea typeface="Times New Roman"/>
                        </a:rPr>
                        <a:t>Certificate</a:t>
                      </a:r>
                      <a:endParaRPr lang="en-US" sz="1200">
                        <a:latin typeface="Times New Roman"/>
                        <a:ea typeface="Times New Roman"/>
                      </a:endParaRPr>
                    </a:p>
                    <a:p>
                      <a:pPr marL="0" marR="0" algn="just">
                        <a:lnSpc>
                          <a:spcPct val="150000"/>
                        </a:lnSpc>
                        <a:spcBef>
                          <a:spcPts val="0"/>
                        </a:spcBef>
                        <a:spcAft>
                          <a:spcPts val="0"/>
                        </a:spcAft>
                      </a:pPr>
                      <a:r>
                        <a:rPr lang="en-US" sz="1200" b="1">
                          <a:latin typeface="Arial"/>
                          <a:ea typeface="Times New Roman"/>
                        </a:rPr>
                        <a:t>The name designation and phone # of the officer responsible for preparing and checking be provided. It may also be confirmed that PC-I has been prepared as per instructions for the preparation of PC-I for social sector projects. </a:t>
                      </a:r>
                      <a:endParaRPr lang="en-US" sz="1200">
                        <a:latin typeface="Times New Roman"/>
                        <a:ea typeface="Times New Roman"/>
                      </a:endParaRPr>
                    </a:p>
                  </a:txBody>
                  <a:tcPr marL="68580" marR="68580" marT="0" marB="0"/>
                </a:tc>
                <a:tc>
                  <a:txBody>
                    <a:bodyPr/>
                    <a:lstStyle/>
                    <a:p>
                      <a:pPr marL="0" marR="0" algn="l">
                        <a:spcBef>
                          <a:spcPts val="0"/>
                        </a:spcBef>
                        <a:spcAft>
                          <a:spcPts val="0"/>
                        </a:spcAft>
                      </a:pPr>
                      <a:endParaRPr lang="en-US" sz="1200" dirty="0">
                        <a:latin typeface="Arial"/>
                        <a:ea typeface="Times New Roman"/>
                      </a:endParaRPr>
                    </a:p>
                    <a:p>
                      <a:pPr marL="0" marR="0" algn="ctr">
                        <a:spcBef>
                          <a:spcPts val="0"/>
                        </a:spcBef>
                        <a:spcAft>
                          <a:spcPts val="0"/>
                        </a:spcAft>
                      </a:pPr>
                      <a:r>
                        <a:rPr lang="en-US" sz="1200" dirty="0">
                          <a:latin typeface="Arial"/>
                          <a:ea typeface="Times New Roman"/>
                        </a:rPr>
                        <a:t>yes</a:t>
                      </a:r>
                      <a:endParaRPr lang="en-US" sz="1200" dirty="0">
                        <a:latin typeface="Times New Roman"/>
                        <a:ea typeface="Times New Roman"/>
                      </a:endParaRPr>
                    </a:p>
                  </a:txBody>
                  <a:tcPr marL="68580" marR="68580" marT="0" marB="0"/>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0" y="609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ANNUAL MAINTENANCE COST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Table 4"/>
          <p:cNvGraphicFramePr>
            <a:graphicFrameLocks noGrp="1"/>
          </p:cNvGraphicFramePr>
          <p:nvPr/>
        </p:nvGraphicFramePr>
        <p:xfrm>
          <a:off x="838200" y="1397000"/>
          <a:ext cx="7772400" cy="3403599"/>
        </p:xfrm>
        <a:graphic>
          <a:graphicData uri="http://schemas.openxmlformats.org/drawingml/2006/table">
            <a:tbl>
              <a:tblPr firstRow="1" bandRow="1">
                <a:tableStyleId>{BDBED569-4797-4DF1-A0F4-6AAB3CD982D8}</a:tableStyleId>
              </a:tblPr>
              <a:tblGrid>
                <a:gridCol w="2590800"/>
                <a:gridCol w="2590800"/>
                <a:gridCol w="2590800"/>
              </a:tblGrid>
              <a:tr h="1227528">
                <a:tc>
                  <a:txBody>
                    <a:bodyPr/>
                    <a:lstStyle/>
                    <a:p>
                      <a:pPr marL="0" marR="0" algn="ctr">
                        <a:lnSpc>
                          <a:spcPct val="200000"/>
                        </a:lnSpc>
                        <a:spcBef>
                          <a:spcPts val="0"/>
                        </a:spcBef>
                        <a:spcAft>
                          <a:spcPts val="0"/>
                        </a:spcAft>
                      </a:pPr>
                      <a:r>
                        <a:rPr lang="en-US" sz="1100" dirty="0">
                          <a:latin typeface="Arial"/>
                          <a:ea typeface="Times New Roman"/>
                        </a:rPr>
                        <a:t>1.</a:t>
                      </a:r>
                      <a:endParaRPr lang="en-US" sz="1200" dirty="0">
                        <a:latin typeface="Times New Roman"/>
                        <a:ea typeface="Times New Roman"/>
                      </a:endParaRPr>
                    </a:p>
                  </a:txBody>
                  <a:tcPr marL="68580" marR="68580" marT="0" marB="0" anchor="b"/>
                </a:tc>
                <a:tc>
                  <a:txBody>
                    <a:bodyPr/>
                    <a:lstStyle/>
                    <a:p>
                      <a:pPr marL="0" marR="0">
                        <a:lnSpc>
                          <a:spcPct val="200000"/>
                        </a:lnSpc>
                        <a:spcBef>
                          <a:spcPts val="0"/>
                        </a:spcBef>
                        <a:spcAft>
                          <a:spcPts val="0"/>
                        </a:spcAft>
                      </a:pPr>
                      <a:endParaRPr lang="en-US" sz="1100">
                        <a:latin typeface="Arial"/>
                        <a:ea typeface="Times New Roman"/>
                      </a:endParaRPr>
                    </a:p>
                    <a:p>
                      <a:pPr marL="0" marR="0">
                        <a:lnSpc>
                          <a:spcPct val="200000"/>
                        </a:lnSpc>
                        <a:spcBef>
                          <a:spcPts val="0"/>
                        </a:spcBef>
                        <a:spcAft>
                          <a:spcPts val="0"/>
                        </a:spcAft>
                      </a:pPr>
                      <a:r>
                        <a:rPr lang="en-US" sz="1100">
                          <a:latin typeface="Arial"/>
                          <a:ea typeface="Times New Roman"/>
                        </a:rPr>
                        <a:t>2 % Road work of Rs.1,068.856  million</a:t>
                      </a:r>
                      <a:endParaRPr lang="en-US" sz="1200">
                        <a:latin typeface="Times New Roman"/>
                        <a:ea typeface="Times New Roman"/>
                      </a:endParaRPr>
                    </a:p>
                  </a:txBody>
                  <a:tcPr marL="68580" marR="68580" marT="0" marB="0" anchor="b"/>
                </a:tc>
                <a:tc>
                  <a:txBody>
                    <a:bodyPr/>
                    <a:lstStyle/>
                    <a:p>
                      <a:pPr marL="0" marR="0" algn="ctr">
                        <a:lnSpc>
                          <a:spcPct val="200000"/>
                        </a:lnSpc>
                        <a:spcBef>
                          <a:spcPts val="0"/>
                        </a:spcBef>
                        <a:spcAft>
                          <a:spcPts val="0"/>
                        </a:spcAft>
                      </a:pPr>
                      <a:r>
                        <a:rPr lang="en-US" sz="1100">
                          <a:latin typeface="Arial"/>
                          <a:ea typeface="Times New Roman"/>
                        </a:rPr>
                        <a:t>21.377</a:t>
                      </a:r>
                      <a:endParaRPr lang="en-US" sz="1200">
                        <a:latin typeface="Times New Roman"/>
                        <a:ea typeface="Times New Roman"/>
                      </a:endParaRPr>
                    </a:p>
                  </a:txBody>
                  <a:tcPr marL="68580" marR="68580" marT="0" marB="0" anchor="b"/>
                </a:tc>
              </a:tr>
              <a:tr h="452573">
                <a:tc>
                  <a:txBody>
                    <a:bodyPr/>
                    <a:lstStyle/>
                    <a:p>
                      <a:pPr marL="0" marR="0" algn="ctr">
                        <a:lnSpc>
                          <a:spcPct val="200000"/>
                        </a:lnSpc>
                        <a:spcBef>
                          <a:spcPts val="0"/>
                        </a:spcBef>
                        <a:spcAft>
                          <a:spcPts val="0"/>
                        </a:spcAft>
                      </a:pPr>
                      <a:r>
                        <a:rPr lang="en-US" sz="1100">
                          <a:latin typeface="Arial"/>
                          <a:ea typeface="Times New Roman"/>
                        </a:rPr>
                        <a:t>2.</a:t>
                      </a:r>
                      <a:endParaRPr lang="en-US" sz="1200">
                        <a:latin typeface="Times New Roman"/>
                        <a:ea typeface="Times New Roman"/>
                      </a:endParaRPr>
                    </a:p>
                  </a:txBody>
                  <a:tcPr marL="68580" marR="68580" marT="0" marB="0" anchor="b"/>
                </a:tc>
                <a:tc>
                  <a:txBody>
                    <a:bodyPr/>
                    <a:lstStyle/>
                    <a:p>
                      <a:pPr marL="0" marR="0">
                        <a:lnSpc>
                          <a:spcPct val="200000"/>
                        </a:lnSpc>
                        <a:spcBef>
                          <a:spcPts val="0"/>
                        </a:spcBef>
                        <a:spcAft>
                          <a:spcPts val="0"/>
                        </a:spcAft>
                      </a:pPr>
                      <a:r>
                        <a:rPr lang="en-US" sz="1100">
                          <a:latin typeface="Arial"/>
                          <a:ea typeface="Times New Roman"/>
                        </a:rPr>
                        <a:t>3.5%  Civil Works of Rs.40.269 million</a:t>
                      </a:r>
                      <a:endParaRPr lang="en-US" sz="1200">
                        <a:latin typeface="Times New Roman"/>
                        <a:ea typeface="Times New Roman"/>
                      </a:endParaRPr>
                    </a:p>
                  </a:txBody>
                  <a:tcPr marL="68580" marR="68580" marT="0" marB="0" anchor="b"/>
                </a:tc>
                <a:tc>
                  <a:txBody>
                    <a:bodyPr/>
                    <a:lstStyle/>
                    <a:p>
                      <a:pPr marL="0" marR="0" algn="ctr">
                        <a:lnSpc>
                          <a:spcPct val="200000"/>
                        </a:lnSpc>
                        <a:spcBef>
                          <a:spcPts val="0"/>
                        </a:spcBef>
                        <a:spcAft>
                          <a:spcPts val="0"/>
                        </a:spcAft>
                      </a:pPr>
                      <a:r>
                        <a:rPr lang="en-US" sz="1100">
                          <a:latin typeface="Arial"/>
                          <a:ea typeface="Times New Roman"/>
                        </a:rPr>
                        <a:t>1.409</a:t>
                      </a:r>
                      <a:endParaRPr lang="en-US" sz="1200">
                        <a:latin typeface="Times New Roman"/>
                        <a:ea typeface="Times New Roman"/>
                      </a:endParaRPr>
                    </a:p>
                  </a:txBody>
                  <a:tcPr marL="68580" marR="68580" marT="0" marB="0" anchor="b"/>
                </a:tc>
              </a:tr>
              <a:tr h="452573">
                <a:tc>
                  <a:txBody>
                    <a:bodyPr/>
                    <a:lstStyle/>
                    <a:p>
                      <a:pPr marL="0" marR="0" algn="ctr">
                        <a:lnSpc>
                          <a:spcPct val="200000"/>
                        </a:lnSpc>
                        <a:spcBef>
                          <a:spcPts val="0"/>
                        </a:spcBef>
                        <a:spcAft>
                          <a:spcPts val="0"/>
                        </a:spcAft>
                      </a:pPr>
                      <a:r>
                        <a:rPr lang="en-US" sz="1100">
                          <a:latin typeface="Arial"/>
                          <a:ea typeface="Times New Roman"/>
                        </a:rPr>
                        <a:t>3.</a:t>
                      </a:r>
                      <a:endParaRPr lang="en-US" sz="1200">
                        <a:latin typeface="Times New Roman"/>
                        <a:ea typeface="Times New Roman"/>
                      </a:endParaRPr>
                    </a:p>
                  </a:txBody>
                  <a:tcPr marL="68580" marR="68580" marT="0" marB="0" anchor="b"/>
                </a:tc>
                <a:tc>
                  <a:txBody>
                    <a:bodyPr/>
                    <a:lstStyle/>
                    <a:p>
                      <a:pPr marL="0" marR="0">
                        <a:lnSpc>
                          <a:spcPct val="200000"/>
                        </a:lnSpc>
                        <a:spcBef>
                          <a:spcPts val="0"/>
                        </a:spcBef>
                        <a:spcAft>
                          <a:spcPts val="0"/>
                        </a:spcAft>
                      </a:pPr>
                      <a:r>
                        <a:rPr lang="en-US" sz="1100">
                          <a:latin typeface="Arial"/>
                          <a:ea typeface="Times New Roman"/>
                        </a:rPr>
                        <a:t>13% E&amp;M Works of Rs.21.000 Million</a:t>
                      </a:r>
                      <a:endParaRPr lang="en-US" sz="1200">
                        <a:latin typeface="Times New Roman"/>
                        <a:ea typeface="Times New Roman"/>
                      </a:endParaRPr>
                    </a:p>
                  </a:txBody>
                  <a:tcPr marL="68580" marR="68580" marT="0" marB="0" anchor="b"/>
                </a:tc>
                <a:tc>
                  <a:txBody>
                    <a:bodyPr/>
                    <a:lstStyle/>
                    <a:p>
                      <a:pPr marL="0" marR="0" algn="ctr">
                        <a:lnSpc>
                          <a:spcPct val="200000"/>
                        </a:lnSpc>
                        <a:spcBef>
                          <a:spcPts val="0"/>
                        </a:spcBef>
                        <a:spcAft>
                          <a:spcPts val="0"/>
                        </a:spcAft>
                      </a:pPr>
                      <a:r>
                        <a:rPr lang="en-US" sz="1100">
                          <a:latin typeface="Arial"/>
                          <a:ea typeface="Times New Roman"/>
                        </a:rPr>
                        <a:t>2.730</a:t>
                      </a:r>
                      <a:endParaRPr lang="en-US" sz="1200">
                        <a:latin typeface="Times New Roman"/>
                        <a:ea typeface="Times New Roman"/>
                      </a:endParaRPr>
                    </a:p>
                  </a:txBody>
                  <a:tcPr marL="68580" marR="68580" marT="0" marB="0" anchor="b"/>
                </a:tc>
              </a:tr>
              <a:tr h="818352">
                <a:tc>
                  <a:txBody>
                    <a:bodyPr/>
                    <a:lstStyle/>
                    <a:p>
                      <a:pPr marL="0" marR="0" algn="ctr">
                        <a:lnSpc>
                          <a:spcPct val="200000"/>
                        </a:lnSpc>
                        <a:spcBef>
                          <a:spcPts val="0"/>
                        </a:spcBef>
                        <a:spcAft>
                          <a:spcPts val="0"/>
                        </a:spcAft>
                      </a:pPr>
                      <a:r>
                        <a:rPr lang="en-US" sz="1100">
                          <a:latin typeface="Arial"/>
                          <a:ea typeface="Times New Roman"/>
                        </a:rPr>
                        <a:t>4.</a:t>
                      </a:r>
                      <a:endParaRPr lang="en-US" sz="1200">
                        <a:latin typeface="Times New Roman"/>
                        <a:ea typeface="Times New Roman"/>
                      </a:endParaRPr>
                    </a:p>
                  </a:txBody>
                  <a:tcPr marL="68580" marR="68580" marT="0" marB="0" anchor="b"/>
                </a:tc>
                <a:tc>
                  <a:txBody>
                    <a:bodyPr/>
                    <a:lstStyle/>
                    <a:p>
                      <a:pPr marL="0" marR="0">
                        <a:lnSpc>
                          <a:spcPct val="200000"/>
                        </a:lnSpc>
                        <a:spcBef>
                          <a:spcPts val="0"/>
                        </a:spcBef>
                        <a:spcAft>
                          <a:spcPts val="0"/>
                        </a:spcAft>
                      </a:pPr>
                      <a:r>
                        <a:rPr lang="en-US" sz="1100">
                          <a:latin typeface="Arial"/>
                          <a:ea typeface="Times New Roman"/>
                        </a:rPr>
                        <a:t>15% Soft landscaping of Rs.4.521 million</a:t>
                      </a:r>
                      <a:endParaRPr lang="en-US" sz="1200">
                        <a:latin typeface="Times New Roman"/>
                        <a:ea typeface="Times New Roman"/>
                      </a:endParaRPr>
                    </a:p>
                  </a:txBody>
                  <a:tcPr marL="68580" marR="68580" marT="0" marB="0" anchor="b"/>
                </a:tc>
                <a:tc>
                  <a:txBody>
                    <a:bodyPr/>
                    <a:lstStyle/>
                    <a:p>
                      <a:pPr marL="0" marR="0" algn="ctr">
                        <a:lnSpc>
                          <a:spcPct val="200000"/>
                        </a:lnSpc>
                        <a:spcBef>
                          <a:spcPts val="0"/>
                        </a:spcBef>
                        <a:spcAft>
                          <a:spcPts val="0"/>
                        </a:spcAft>
                      </a:pPr>
                      <a:r>
                        <a:rPr lang="en-US" sz="1100">
                          <a:latin typeface="Arial"/>
                          <a:ea typeface="Times New Roman"/>
                        </a:rPr>
                        <a:t>0.678</a:t>
                      </a:r>
                      <a:endParaRPr lang="en-US" sz="1200">
                        <a:latin typeface="Times New Roman"/>
                        <a:ea typeface="Times New Roman"/>
                      </a:endParaRPr>
                    </a:p>
                  </a:txBody>
                  <a:tcPr marL="68580" marR="68580" marT="0" marB="0" anchor="b"/>
                </a:tc>
              </a:tr>
              <a:tr h="452573">
                <a:tc>
                  <a:txBody>
                    <a:bodyPr/>
                    <a:lstStyle/>
                    <a:p>
                      <a:pPr marL="0" marR="0" algn="ctr">
                        <a:lnSpc>
                          <a:spcPct val="200000"/>
                        </a:lnSpc>
                        <a:spcBef>
                          <a:spcPts val="0"/>
                        </a:spcBef>
                        <a:spcAft>
                          <a:spcPts val="0"/>
                        </a:spcAft>
                      </a:pPr>
                      <a:endParaRPr lang="en-US" sz="1100">
                        <a:latin typeface="Arial"/>
                        <a:ea typeface="Times New Roman"/>
                      </a:endParaRPr>
                    </a:p>
                  </a:txBody>
                  <a:tcPr marL="68580" marR="68580" marT="0" marB="0" anchor="b"/>
                </a:tc>
                <a:tc>
                  <a:txBody>
                    <a:bodyPr/>
                    <a:lstStyle/>
                    <a:p>
                      <a:pPr marL="0" marR="0" algn="r">
                        <a:lnSpc>
                          <a:spcPct val="200000"/>
                        </a:lnSpc>
                        <a:spcBef>
                          <a:spcPts val="0"/>
                        </a:spcBef>
                        <a:spcAft>
                          <a:spcPts val="0"/>
                        </a:spcAft>
                      </a:pPr>
                      <a:r>
                        <a:rPr lang="en-US" sz="1100" b="1">
                          <a:latin typeface="Arial"/>
                          <a:ea typeface="Times New Roman"/>
                        </a:rPr>
                        <a:t>Total</a:t>
                      </a:r>
                      <a:endParaRPr lang="en-US" sz="1200">
                        <a:latin typeface="Times New Roman"/>
                        <a:ea typeface="Times New Roman"/>
                      </a:endParaRPr>
                    </a:p>
                  </a:txBody>
                  <a:tcPr marL="68580" marR="68580" marT="0" marB="0" anchor="b"/>
                </a:tc>
                <a:tc>
                  <a:txBody>
                    <a:bodyPr/>
                    <a:lstStyle/>
                    <a:p>
                      <a:pPr marL="0" marR="0" algn="ctr">
                        <a:lnSpc>
                          <a:spcPct val="200000"/>
                        </a:lnSpc>
                        <a:spcBef>
                          <a:spcPts val="0"/>
                        </a:spcBef>
                        <a:spcAft>
                          <a:spcPts val="0"/>
                        </a:spcAft>
                      </a:pPr>
                      <a:r>
                        <a:rPr lang="en-US" sz="1100" b="1" dirty="0">
                          <a:latin typeface="Arial"/>
                          <a:ea typeface="Times New Roman"/>
                        </a:rPr>
                        <a:t>26.194</a:t>
                      </a:r>
                      <a:endParaRPr lang="en-US" sz="1200" dirty="0">
                        <a:latin typeface="Times New Roman"/>
                        <a:ea typeface="Times New Roman"/>
                      </a:endParaRPr>
                    </a:p>
                  </a:txBody>
                  <a:tcPr marL="68580" marR="68580" marT="0" marB="0" anchor="b"/>
                </a:tc>
              </a:tr>
            </a:tbl>
          </a:graphicData>
        </a:graphic>
      </p:graphicFrame>
      <p:sp>
        <p:nvSpPr>
          <p:cNvPr id="61442" name="Rectangle 2"/>
          <p:cNvSpPr>
            <a:spLocks noChangeArrowheads="1"/>
          </p:cNvSpPr>
          <p:nvPr/>
        </p:nvSpPr>
        <p:spPr bwMode="auto">
          <a:xfrm>
            <a:off x="-838200" y="914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1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Rs. in million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1"/>
          <p:cNvSpPr>
            <a:spLocks noChangeArrowheads="1"/>
          </p:cNvSpPr>
          <p:nvPr/>
        </p:nvSpPr>
        <p:spPr bwMode="auto">
          <a:xfrm>
            <a:off x="-457200" y="6858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MODE OF EXPENDITURE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6802" name="Rectangle 2"/>
          <p:cNvSpPr>
            <a:spLocks noChangeArrowheads="1"/>
          </p:cNvSpPr>
          <p:nvPr/>
        </p:nvSpPr>
        <p:spPr bwMode="auto">
          <a:xfrm>
            <a:off x="-914400" y="1676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Rs. in million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 5"/>
          <p:cNvGraphicFramePr>
            <a:graphicFrameLocks noGrp="1"/>
          </p:cNvGraphicFramePr>
          <p:nvPr/>
        </p:nvGraphicFramePr>
        <p:xfrm>
          <a:off x="914400" y="2209801"/>
          <a:ext cx="7315200" cy="2895600"/>
        </p:xfrm>
        <a:graphic>
          <a:graphicData uri="http://schemas.openxmlformats.org/drawingml/2006/table">
            <a:tbl>
              <a:tblPr firstRow="1" bandRow="1">
                <a:tableStyleId>{BDBED569-4797-4DF1-A0F4-6AAB3CD982D8}</a:tableStyleId>
              </a:tblPr>
              <a:tblGrid>
                <a:gridCol w="2438400"/>
                <a:gridCol w="2438400"/>
                <a:gridCol w="2438400"/>
              </a:tblGrid>
              <a:tr h="825676">
                <a:tc>
                  <a:txBody>
                    <a:bodyPr/>
                    <a:lstStyle/>
                    <a:p>
                      <a:pPr marL="0" marR="0" algn="ctr">
                        <a:lnSpc>
                          <a:spcPct val="200000"/>
                        </a:lnSpc>
                        <a:spcBef>
                          <a:spcPts val="0"/>
                        </a:spcBef>
                        <a:spcAft>
                          <a:spcPts val="0"/>
                        </a:spcAft>
                      </a:pPr>
                      <a:r>
                        <a:rPr lang="en-US" sz="1200" dirty="0">
                          <a:latin typeface="Arial"/>
                          <a:ea typeface="Times New Roman"/>
                        </a:rPr>
                        <a:t>1.</a:t>
                      </a:r>
                      <a:endParaRPr lang="en-US" sz="1200" dirty="0">
                        <a:latin typeface="Times New Roman"/>
                        <a:ea typeface="Times New Roman"/>
                      </a:endParaRPr>
                    </a:p>
                  </a:txBody>
                  <a:tcPr marL="68580" marR="68580" marT="0" marB="0"/>
                </a:tc>
                <a:tc>
                  <a:txBody>
                    <a:bodyPr/>
                    <a:lstStyle/>
                    <a:p>
                      <a:pPr marL="0" marR="0">
                        <a:lnSpc>
                          <a:spcPct val="200000"/>
                        </a:lnSpc>
                        <a:spcBef>
                          <a:spcPts val="0"/>
                        </a:spcBef>
                        <a:spcAft>
                          <a:spcPts val="0"/>
                        </a:spcAft>
                      </a:pPr>
                      <a:r>
                        <a:rPr lang="en-US" sz="1200">
                          <a:latin typeface="Arial"/>
                          <a:ea typeface="Times New Roman"/>
                        </a:rPr>
                        <a:t>Salaries of staff @ 25% of </a:t>
                      </a:r>
                      <a:r>
                        <a:rPr lang="en-US" sz="1200" b="1">
                          <a:latin typeface="Arial"/>
                          <a:ea typeface="Times New Roman"/>
                        </a:rPr>
                        <a:t>Rs.</a:t>
                      </a:r>
                      <a:r>
                        <a:rPr lang="en-US" sz="1100" b="1">
                          <a:latin typeface="Arial"/>
                          <a:ea typeface="Times New Roman"/>
                        </a:rPr>
                        <a:t> 26.194</a:t>
                      </a:r>
                      <a:r>
                        <a:rPr lang="en-US" sz="1200" b="1">
                          <a:latin typeface="Arial"/>
                          <a:ea typeface="Times New Roman"/>
                        </a:rPr>
                        <a:t> million</a:t>
                      </a:r>
                      <a:endParaRPr lang="en-US" sz="1200">
                        <a:latin typeface="Times New Roman"/>
                        <a:ea typeface="Times New Roman"/>
                      </a:endParaRPr>
                    </a:p>
                  </a:txBody>
                  <a:tcPr marL="68580" marR="68580" marT="0" marB="0"/>
                </a:tc>
                <a:tc>
                  <a:txBody>
                    <a:bodyPr/>
                    <a:lstStyle/>
                    <a:p>
                      <a:pPr marL="0" marR="0" algn="ctr">
                        <a:lnSpc>
                          <a:spcPct val="200000"/>
                        </a:lnSpc>
                        <a:spcBef>
                          <a:spcPts val="0"/>
                        </a:spcBef>
                        <a:spcAft>
                          <a:spcPts val="0"/>
                        </a:spcAft>
                      </a:pPr>
                      <a:r>
                        <a:rPr lang="en-US" sz="1200">
                          <a:latin typeface="Arial"/>
                          <a:ea typeface="Times New Roman"/>
                        </a:rPr>
                        <a:t>6.549</a:t>
                      </a:r>
                      <a:endParaRPr lang="en-US" sz="1200">
                        <a:latin typeface="Times New Roman"/>
                        <a:ea typeface="Times New Roman"/>
                      </a:endParaRPr>
                    </a:p>
                  </a:txBody>
                  <a:tcPr marL="68580" marR="68580" marT="0" marB="0"/>
                </a:tc>
              </a:tr>
              <a:tr h="825676">
                <a:tc>
                  <a:txBody>
                    <a:bodyPr/>
                    <a:lstStyle/>
                    <a:p>
                      <a:pPr marL="0" marR="0" algn="ctr">
                        <a:lnSpc>
                          <a:spcPct val="200000"/>
                        </a:lnSpc>
                        <a:spcBef>
                          <a:spcPts val="0"/>
                        </a:spcBef>
                        <a:spcAft>
                          <a:spcPts val="0"/>
                        </a:spcAft>
                      </a:pPr>
                      <a:r>
                        <a:rPr lang="en-US" sz="1200">
                          <a:latin typeface="Arial"/>
                          <a:ea typeface="Times New Roman"/>
                        </a:rPr>
                        <a:t>2.</a:t>
                      </a:r>
                      <a:endParaRPr lang="en-US" sz="1200">
                        <a:latin typeface="Times New Roman"/>
                        <a:ea typeface="Times New Roman"/>
                      </a:endParaRPr>
                    </a:p>
                  </a:txBody>
                  <a:tcPr marL="68580" marR="68580" marT="0" marB="0"/>
                </a:tc>
                <a:tc>
                  <a:txBody>
                    <a:bodyPr/>
                    <a:lstStyle/>
                    <a:p>
                      <a:pPr marL="0" marR="0">
                        <a:lnSpc>
                          <a:spcPct val="200000"/>
                        </a:lnSpc>
                        <a:spcBef>
                          <a:spcPts val="0"/>
                        </a:spcBef>
                        <a:spcAft>
                          <a:spcPts val="0"/>
                        </a:spcAft>
                      </a:pPr>
                      <a:r>
                        <a:rPr lang="en-US" sz="1200">
                          <a:latin typeface="Arial"/>
                          <a:ea typeface="Times New Roman"/>
                        </a:rPr>
                        <a:t>Consumable Store @ 10% of </a:t>
                      </a:r>
                      <a:r>
                        <a:rPr lang="en-US" sz="1200" b="1">
                          <a:latin typeface="Arial"/>
                          <a:ea typeface="Times New Roman"/>
                        </a:rPr>
                        <a:t>Rs.</a:t>
                      </a:r>
                      <a:r>
                        <a:rPr lang="en-US" sz="1100" b="1">
                          <a:latin typeface="Arial"/>
                          <a:ea typeface="Times New Roman"/>
                        </a:rPr>
                        <a:t> 26.194</a:t>
                      </a:r>
                      <a:r>
                        <a:rPr lang="en-US" sz="1200" b="1">
                          <a:latin typeface="Arial"/>
                          <a:ea typeface="Times New Roman"/>
                        </a:rPr>
                        <a:t> million</a:t>
                      </a:r>
                      <a:endParaRPr lang="en-US" sz="1200">
                        <a:latin typeface="Times New Roman"/>
                        <a:ea typeface="Times New Roman"/>
                      </a:endParaRPr>
                    </a:p>
                  </a:txBody>
                  <a:tcPr marL="68580" marR="68580" marT="0" marB="0"/>
                </a:tc>
                <a:tc>
                  <a:txBody>
                    <a:bodyPr/>
                    <a:lstStyle/>
                    <a:p>
                      <a:pPr marL="0" marR="0" algn="ctr">
                        <a:lnSpc>
                          <a:spcPct val="200000"/>
                        </a:lnSpc>
                        <a:spcBef>
                          <a:spcPts val="0"/>
                        </a:spcBef>
                        <a:spcAft>
                          <a:spcPts val="0"/>
                        </a:spcAft>
                      </a:pPr>
                      <a:r>
                        <a:rPr lang="en-US" sz="1200">
                          <a:latin typeface="Arial"/>
                          <a:ea typeface="Times New Roman"/>
                        </a:rPr>
                        <a:t>2.619</a:t>
                      </a:r>
                      <a:endParaRPr lang="en-US" sz="1200">
                        <a:latin typeface="Times New Roman"/>
                        <a:ea typeface="Times New Roman"/>
                      </a:endParaRPr>
                    </a:p>
                  </a:txBody>
                  <a:tcPr marL="68580" marR="68580" marT="0" marB="0"/>
                </a:tc>
              </a:tr>
              <a:tr h="825676">
                <a:tc>
                  <a:txBody>
                    <a:bodyPr/>
                    <a:lstStyle/>
                    <a:p>
                      <a:pPr marL="0" marR="0" algn="ctr">
                        <a:lnSpc>
                          <a:spcPct val="200000"/>
                        </a:lnSpc>
                        <a:spcBef>
                          <a:spcPts val="0"/>
                        </a:spcBef>
                        <a:spcAft>
                          <a:spcPts val="0"/>
                        </a:spcAft>
                      </a:pPr>
                      <a:r>
                        <a:rPr lang="en-US" sz="1200">
                          <a:latin typeface="Arial"/>
                          <a:ea typeface="Times New Roman"/>
                        </a:rPr>
                        <a:t>3.</a:t>
                      </a:r>
                      <a:endParaRPr lang="en-US" sz="1200">
                        <a:latin typeface="Times New Roman"/>
                        <a:ea typeface="Times New Roman"/>
                      </a:endParaRPr>
                    </a:p>
                  </a:txBody>
                  <a:tcPr marL="68580" marR="68580" marT="0" marB="0"/>
                </a:tc>
                <a:tc>
                  <a:txBody>
                    <a:bodyPr/>
                    <a:lstStyle/>
                    <a:p>
                      <a:pPr marL="0" marR="0">
                        <a:lnSpc>
                          <a:spcPct val="200000"/>
                        </a:lnSpc>
                        <a:spcBef>
                          <a:spcPts val="0"/>
                        </a:spcBef>
                        <a:spcAft>
                          <a:spcPts val="0"/>
                        </a:spcAft>
                      </a:pPr>
                      <a:r>
                        <a:rPr lang="en-US" sz="1200">
                          <a:latin typeface="Arial"/>
                          <a:ea typeface="Times New Roman"/>
                        </a:rPr>
                        <a:t>Work through Contract @ 65% of </a:t>
                      </a:r>
                      <a:r>
                        <a:rPr lang="en-US" sz="1200" b="1">
                          <a:latin typeface="Arial"/>
                          <a:ea typeface="Times New Roman"/>
                        </a:rPr>
                        <a:t>Rs.</a:t>
                      </a:r>
                      <a:r>
                        <a:rPr lang="en-US" sz="1100" b="1">
                          <a:latin typeface="Arial"/>
                          <a:ea typeface="Times New Roman"/>
                        </a:rPr>
                        <a:t> 26.194</a:t>
                      </a:r>
                      <a:r>
                        <a:rPr lang="en-US" sz="1200" b="1">
                          <a:latin typeface="Arial"/>
                          <a:ea typeface="Times New Roman"/>
                        </a:rPr>
                        <a:t> million</a:t>
                      </a:r>
                      <a:endParaRPr lang="en-US" sz="1200">
                        <a:latin typeface="Times New Roman"/>
                        <a:ea typeface="Times New Roman"/>
                      </a:endParaRPr>
                    </a:p>
                  </a:txBody>
                  <a:tcPr marL="68580" marR="68580" marT="0" marB="0"/>
                </a:tc>
                <a:tc>
                  <a:txBody>
                    <a:bodyPr/>
                    <a:lstStyle/>
                    <a:p>
                      <a:pPr marL="0" marR="0" algn="ctr">
                        <a:lnSpc>
                          <a:spcPct val="200000"/>
                        </a:lnSpc>
                        <a:spcBef>
                          <a:spcPts val="0"/>
                        </a:spcBef>
                        <a:spcAft>
                          <a:spcPts val="0"/>
                        </a:spcAft>
                      </a:pPr>
                      <a:r>
                        <a:rPr lang="en-US" sz="1200">
                          <a:latin typeface="Arial"/>
                          <a:ea typeface="Times New Roman"/>
                        </a:rPr>
                        <a:t>17.026</a:t>
                      </a:r>
                      <a:endParaRPr lang="en-US" sz="1200">
                        <a:latin typeface="Times New Roman"/>
                        <a:ea typeface="Times New Roman"/>
                      </a:endParaRPr>
                    </a:p>
                  </a:txBody>
                  <a:tcPr marL="68580" marR="68580" marT="0" marB="0"/>
                </a:tc>
              </a:tr>
              <a:tr h="418572">
                <a:tc>
                  <a:txBody>
                    <a:bodyPr/>
                    <a:lstStyle/>
                    <a:p>
                      <a:pPr marL="0" marR="0" algn="r">
                        <a:lnSpc>
                          <a:spcPct val="200000"/>
                        </a:lnSpc>
                        <a:spcBef>
                          <a:spcPts val="0"/>
                        </a:spcBef>
                        <a:spcAft>
                          <a:spcPts val="0"/>
                        </a:spcAft>
                      </a:pPr>
                      <a:endParaRPr lang="en-US" sz="1200">
                        <a:latin typeface="Times New Roman"/>
                        <a:ea typeface="Times New Roman"/>
                      </a:endParaRPr>
                    </a:p>
                  </a:txBody>
                  <a:tcPr marL="68580" marR="68580" marT="0" marB="0"/>
                </a:tc>
                <a:tc>
                  <a:txBody>
                    <a:bodyPr/>
                    <a:lstStyle/>
                    <a:p>
                      <a:pPr marL="0" marR="0" algn="r">
                        <a:lnSpc>
                          <a:spcPct val="200000"/>
                        </a:lnSpc>
                        <a:spcBef>
                          <a:spcPts val="0"/>
                        </a:spcBef>
                        <a:spcAft>
                          <a:spcPts val="0"/>
                        </a:spcAft>
                      </a:pPr>
                      <a:r>
                        <a:rPr lang="en-US" sz="1200" b="1">
                          <a:latin typeface="Arial"/>
                          <a:ea typeface="Times New Roman"/>
                        </a:rPr>
                        <a:t>Total</a:t>
                      </a:r>
                      <a:endParaRPr lang="en-US" sz="1200">
                        <a:latin typeface="Times New Roman"/>
                        <a:ea typeface="Times New Roman"/>
                      </a:endParaRPr>
                    </a:p>
                  </a:txBody>
                  <a:tcPr marL="68580" marR="68580" marT="0" marB="0"/>
                </a:tc>
                <a:tc>
                  <a:txBody>
                    <a:bodyPr/>
                    <a:lstStyle/>
                    <a:p>
                      <a:pPr marL="0" marR="0" algn="ctr">
                        <a:lnSpc>
                          <a:spcPct val="200000"/>
                        </a:lnSpc>
                        <a:spcBef>
                          <a:spcPts val="0"/>
                        </a:spcBef>
                        <a:spcAft>
                          <a:spcPts val="0"/>
                        </a:spcAft>
                      </a:pPr>
                      <a:r>
                        <a:rPr lang="en-US" sz="1100" b="1" dirty="0">
                          <a:latin typeface="Arial"/>
                          <a:ea typeface="Times New Roman"/>
                        </a:rPr>
                        <a:t>26.194</a:t>
                      </a:r>
                      <a:endParaRPr lang="en-US" sz="1200" dirty="0">
                        <a:latin typeface="Times New Roman"/>
                        <a:ea typeface="Times New Roman"/>
                      </a:endParaRPr>
                    </a:p>
                  </a:txBody>
                  <a:tcPr marL="68580" marR="68580" marT="0" marB="0"/>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6858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Eras Medium ITC"/>
                <a:ea typeface="Times New Roman" pitchFamily="18" charset="0"/>
                <a:cs typeface="Arial" pitchFamily="34" charset="0"/>
              </a:rPr>
              <a:t>PC-I PROFORMA FO</a:t>
            </a:r>
            <a:r>
              <a:rPr kumimoji="0" lang="en-US" sz="1600" b="1" i="0" u="none" strike="noStrike" cap="none" normalizeH="0" baseline="0" dirty="0" smtClean="0">
                <a:ln>
                  <a:noFill/>
                </a:ln>
                <a:solidFill>
                  <a:schemeClr val="tx1"/>
                </a:solidFill>
                <a:effectLst/>
                <a:latin typeface="Eras Medium ITC"/>
                <a:ea typeface="Times New Roman" pitchFamily="18" charset="0"/>
                <a:cs typeface="Arial" pitchFamily="34" charset="0"/>
              </a:rPr>
              <a:t>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1219200" y="2209800"/>
            <a:ext cx="6005427"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Eras Medium ITC" charset="0"/>
                <a:ea typeface="Times New Roman" pitchFamily="18" charset="0"/>
                <a:cs typeface="Arial" pitchFamily="34" charset="0"/>
              </a:rPr>
              <a:t>DUALIZATION OF LEHTRAR ROAD FROM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Eras Medium ITC" charset="0"/>
                <a:ea typeface="Times New Roman" pitchFamily="18" charset="0"/>
                <a:cs typeface="Arial" pitchFamily="34" charset="0"/>
              </a:rPr>
              <a:t>TRAMARI CHOWK TO </a:t>
            </a:r>
            <a:r>
              <a:rPr kumimoji="0" lang="en-US" sz="1600" b="1" i="0" u="sng" strike="noStrike" cap="none" normalizeH="0" baseline="0" dirty="0" smtClean="0">
                <a:ln>
                  <a:noFill/>
                </a:ln>
                <a:solidFill>
                  <a:schemeClr val="tx1"/>
                </a:solidFill>
                <a:effectLst/>
                <a:latin typeface="Eras Medium ITC" charset="0"/>
                <a:ea typeface="Times New Roman" pitchFamily="18" charset="0"/>
                <a:cs typeface="Arial" pitchFamily="34" charset="0"/>
              </a:rPr>
              <a:t>P.I.N.S.TECH, ISLAMABAD. (</a:t>
            </a:r>
            <a:r>
              <a:rPr kumimoji="0" lang="en-US" sz="1400" b="1" i="0" u="sng" strike="noStrike" cap="none" normalizeH="0" baseline="0" dirty="0" smtClean="0">
                <a:ln>
                  <a:noFill/>
                </a:ln>
                <a:solidFill>
                  <a:schemeClr val="tx1"/>
                </a:solidFill>
                <a:effectLst/>
                <a:latin typeface="African"/>
                <a:ea typeface="Times New Roman" pitchFamily="18" charset="0"/>
                <a:cs typeface="Arial" pitchFamily="34" charset="0"/>
              </a:rPr>
              <a:t>REVISED</a:t>
            </a:r>
            <a:r>
              <a:rPr kumimoji="0" lang="en-US" sz="1600" b="1" i="0" u="sng" strike="noStrike" cap="none" normalizeH="0" baseline="0" dirty="0" smtClean="0">
                <a:ln>
                  <a:noFill/>
                </a:ln>
                <a:solidFill>
                  <a:schemeClr val="tx1"/>
                </a:solidFill>
                <a:effectLst/>
                <a:latin typeface="Eras Medium ITC" charset="0"/>
                <a:ea typeface="Times New Roman" pitchFamily="18"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8" name="Text Box 4"/>
          <p:cNvSpPr txBox="1">
            <a:spLocks noChangeArrowheads="1"/>
          </p:cNvSpPr>
          <p:nvPr/>
        </p:nvSpPr>
        <p:spPr bwMode="auto">
          <a:xfrm>
            <a:off x="2971800" y="3352800"/>
            <a:ext cx="2743200" cy="609600"/>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400" b="1" i="0" u="sng" strike="noStrike" cap="none" normalizeH="0" baseline="0" dirty="0" smtClean="0">
                <a:ln>
                  <a:noFill/>
                </a:ln>
                <a:solidFill>
                  <a:schemeClr val="bg1"/>
                </a:solidFill>
                <a:effectLst/>
                <a:latin typeface="Eras Medium ITC" charset="0"/>
                <a:cs typeface="Arial" pitchFamily="34" charset="0"/>
              </a:rPr>
              <a:t>Cost Rs.1,265.128 Million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bg1"/>
              </a:solidFill>
              <a:effectLst/>
              <a:latin typeface="Arial" pitchFamily="34" charset="0"/>
              <a:cs typeface="Arial" pitchFamily="34" charset="0"/>
            </a:endParaRPr>
          </a:p>
        </p:txBody>
      </p:sp>
      <p:sp>
        <p:nvSpPr>
          <p:cNvPr id="1029" name="Rectangle 5"/>
          <p:cNvSpPr>
            <a:spLocks noChangeArrowheads="1"/>
          </p:cNvSpPr>
          <p:nvPr/>
        </p:nvSpPr>
        <p:spPr bwMode="auto">
          <a:xfrm>
            <a:off x="381000" y="4495800"/>
            <a:ext cx="3276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5486400" algn="r"/>
              </a:tabLst>
            </a:pPr>
            <a:r>
              <a:rPr kumimoji="0" lang="en-US" sz="1600" b="0" i="0" u="sng" strike="noStrike" cap="none" normalizeH="0" baseline="0" dirty="0" smtClean="0">
                <a:ln>
                  <a:noFill/>
                </a:ln>
                <a:solidFill>
                  <a:schemeClr val="tx1"/>
                </a:solidFill>
                <a:effectLst/>
                <a:latin typeface="Eras Medium ITC" charset="0"/>
                <a:ea typeface="Times New Roman" pitchFamily="18" charset="0"/>
                <a:cs typeface="Arial" pitchFamily="34" charset="0"/>
              </a:rPr>
              <a:t>File No.CDA-54(263)-Stats/2006</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43200" algn="ctr"/>
                <a:tab pos="5486400" algn="r"/>
              </a:tabLst>
            </a:pPr>
            <a:r>
              <a:rPr kumimoji="0" lang="en-US" sz="1600" b="0" i="0" u="sng" strike="noStrike" cap="none" normalizeH="0" baseline="0" dirty="0" smtClean="0">
                <a:ln>
                  <a:noFill/>
                </a:ln>
                <a:solidFill>
                  <a:schemeClr val="tx1"/>
                </a:solidFill>
                <a:effectLst/>
                <a:latin typeface="Eras Medium ITC" charset="0"/>
                <a:ea typeface="Times New Roman" pitchFamily="18" charset="0"/>
                <a:cs typeface="Arial" pitchFamily="34" charset="0"/>
              </a:rPr>
              <a:t>PC-I No1210-82-2010</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43200" algn="ctr"/>
                <a:tab pos="5486400" algn="r"/>
              </a:tabLst>
            </a:pPr>
            <a:r>
              <a:rPr kumimoji="0" lang="en-US" sz="400" b="0" i="0" u="none" strike="noStrike" cap="none" normalizeH="0" baseline="0" dirty="0" smtClean="0">
                <a:ln>
                  <a:noFill/>
                </a:ln>
                <a:solidFill>
                  <a:schemeClr val="tx1"/>
                </a:solidFill>
                <a:effectLst/>
                <a:latin typeface="Eras Medium ITC" charset="0"/>
                <a:ea typeface="Times New Roman" pitchFamily="18" charset="0"/>
                <a:cs typeface="Arial" pitchFamily="34" charset="0"/>
              </a:rPr>
              <a:t>E:\D.D[E] </a:t>
            </a:r>
            <a:r>
              <a:rPr kumimoji="0" lang="en-US" sz="400" b="0" i="0" u="none" strike="noStrike" cap="none" normalizeH="0" baseline="0" dirty="0" err="1" smtClean="0">
                <a:ln>
                  <a:noFill/>
                </a:ln>
                <a:solidFill>
                  <a:schemeClr val="tx1"/>
                </a:solidFill>
                <a:effectLst/>
                <a:latin typeface="Eras Medium ITC" charset="0"/>
                <a:ea typeface="Times New Roman" pitchFamily="18" charset="0"/>
                <a:cs typeface="Arial" pitchFamily="34" charset="0"/>
              </a:rPr>
              <a:t>Docmnts</a:t>
            </a:r>
            <a:r>
              <a:rPr kumimoji="0" lang="en-US" sz="400" b="0" i="0" u="none" strike="noStrike" cap="none" normalizeH="0" baseline="0" dirty="0" smtClean="0">
                <a:ln>
                  <a:noFill/>
                </a:ln>
                <a:solidFill>
                  <a:schemeClr val="tx1"/>
                </a:solidFill>
                <a:effectLst/>
                <a:latin typeface="Eras Medium ITC" charset="0"/>
                <a:ea typeface="Times New Roman" pitchFamily="18" charset="0"/>
                <a:cs typeface="Arial" pitchFamily="34" charset="0"/>
              </a:rPr>
              <a:t>\PINSTECH-</a:t>
            </a:r>
            <a:r>
              <a:rPr kumimoji="0" lang="en-US" sz="400" b="0" i="0" u="none" strike="noStrike" cap="none" normalizeH="0" baseline="0" dirty="0" err="1" smtClean="0">
                <a:ln>
                  <a:noFill/>
                </a:ln>
                <a:solidFill>
                  <a:schemeClr val="tx1"/>
                </a:solidFill>
                <a:effectLst/>
                <a:latin typeface="Eras Medium ITC" charset="0"/>
                <a:ea typeface="Times New Roman" pitchFamily="18" charset="0"/>
                <a:cs typeface="Arial" pitchFamily="34" charset="0"/>
              </a:rPr>
              <a:t>Lehtrar</a:t>
            </a:r>
            <a:r>
              <a:rPr kumimoji="0" lang="en-US" sz="400" b="0" i="0" u="none" strike="noStrike" cap="none" normalizeH="0" baseline="0" dirty="0" smtClean="0">
                <a:ln>
                  <a:noFill/>
                </a:ln>
                <a:solidFill>
                  <a:schemeClr val="tx1"/>
                </a:solidFill>
                <a:effectLst/>
                <a:latin typeface="Eras Medium ITC" charset="0"/>
                <a:ea typeface="Times New Roman" pitchFamily="18" charset="0"/>
                <a:cs typeface="Arial" pitchFamily="34" charset="0"/>
              </a:rPr>
              <a:t> Road\Final P&amp;E Revised Tramri.doc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solidFill>
                  <a:schemeClr val="accent5">
                    <a:lumMod val="50000"/>
                  </a:schemeClr>
                </a:solidFill>
                <a:latin typeface="Times New Roman" pitchFamily="18" charset="0"/>
                <a:cs typeface="Times New Roman" pitchFamily="18" charset="0"/>
              </a:rPr>
              <a:t>DESCRIPTION</a:t>
            </a:r>
            <a:endParaRPr lang="en-US" dirty="0">
              <a:solidFill>
                <a:schemeClr val="accent5">
                  <a:lumMod val="50000"/>
                </a:schemeClr>
              </a:solidFill>
              <a:latin typeface="Times New Roman" pitchFamily="18" charset="0"/>
              <a:cs typeface="Times New Roman" pitchFamily="18" charset="0"/>
            </a:endParaRPr>
          </a:p>
        </p:txBody>
      </p:sp>
      <p:sp>
        <p:nvSpPr>
          <p:cNvPr id="6147" name="Content Placeholder 2"/>
          <p:cNvSpPr>
            <a:spLocks noGrp="1"/>
          </p:cNvSpPr>
          <p:nvPr>
            <p:ph idx="1"/>
          </p:nvPr>
        </p:nvSpPr>
        <p:spPr/>
        <p:txBody>
          <a:bodyPr/>
          <a:lstStyle/>
          <a:p>
            <a:pPr eaLnBrk="1" hangingPunct="1"/>
            <a:endParaRPr lang="en-US" sz="2400" b="1" u="sng" dirty="0" smtClean="0">
              <a:latin typeface="Times New Roman" pitchFamily="18" charset="0"/>
              <a:cs typeface="Times New Roman" pitchFamily="18" charset="0"/>
            </a:endParaRPr>
          </a:p>
          <a:p>
            <a:pPr eaLnBrk="1" hangingPunct="1"/>
            <a:r>
              <a:rPr lang="en-US" sz="1400" dirty="0" err="1" smtClean="0">
                <a:latin typeface="Times New Roman" pitchFamily="18" charset="0"/>
                <a:cs typeface="Times New Roman" pitchFamily="18" charset="0"/>
              </a:rPr>
              <a:t>Lehtrar</a:t>
            </a:r>
            <a:r>
              <a:rPr lang="en-US" sz="1400" dirty="0" smtClean="0">
                <a:latin typeface="Times New Roman" pitchFamily="18" charset="0"/>
                <a:cs typeface="Times New Roman" pitchFamily="18" charset="0"/>
              </a:rPr>
              <a:t> road is one of the main links which connects Rawalpindi with Azad Kashmir and serves the sub-urban areas along both sides of the road. This road also connects Islamabad to most of the adjoining areas of Capital Territory and very important Government offices such as P.I.N.S.TECH., P.A.E.C office </a:t>
            </a:r>
            <a:r>
              <a:rPr lang="en-US" sz="1400" dirty="0" err="1" smtClean="0">
                <a:latin typeface="Times New Roman" pitchFamily="18" charset="0"/>
                <a:cs typeface="Times New Roman" pitchFamily="18" charset="0"/>
              </a:rPr>
              <a:t>Nilor</a:t>
            </a:r>
            <a:r>
              <a:rPr lang="en-US" sz="1400" dirty="0" smtClean="0">
                <a:latin typeface="Times New Roman" pitchFamily="18" charset="0"/>
                <a:cs typeface="Times New Roman" pitchFamily="18" charset="0"/>
              </a:rPr>
              <a:t> etc. The traffic on this single road had increased due to rapid development in its surroundings. As a result, the existing 18’-0” wide road had become inadequate to accommodate the traffic load and volume of traffic. The CDA, on the direction of Federal Government, undertook the </a:t>
            </a:r>
            <a:r>
              <a:rPr lang="en-US" sz="1400" dirty="0" err="1" smtClean="0">
                <a:latin typeface="Times New Roman" pitchFamily="18" charset="0"/>
                <a:cs typeface="Times New Roman" pitchFamily="18" charset="0"/>
              </a:rPr>
              <a:t>dualization</a:t>
            </a:r>
            <a:r>
              <a:rPr lang="en-US" sz="1400" dirty="0" smtClean="0">
                <a:latin typeface="Times New Roman" pitchFamily="18" charset="0"/>
                <a:cs typeface="Times New Roman" pitchFamily="18" charset="0"/>
              </a:rPr>
              <a:t> of </a:t>
            </a:r>
            <a:r>
              <a:rPr lang="en-US" sz="1400" dirty="0" err="1" smtClean="0">
                <a:latin typeface="Times New Roman" pitchFamily="18" charset="0"/>
                <a:cs typeface="Times New Roman" pitchFamily="18" charset="0"/>
              </a:rPr>
              <a:t>Lehtrar</a:t>
            </a:r>
            <a:r>
              <a:rPr lang="en-US" sz="1400" dirty="0" smtClean="0">
                <a:latin typeface="Times New Roman" pitchFamily="18" charset="0"/>
                <a:cs typeface="Times New Roman" pitchFamily="18" charset="0"/>
              </a:rPr>
              <a:t> road from </a:t>
            </a:r>
            <a:r>
              <a:rPr lang="en-US" sz="1400" dirty="0" err="1" smtClean="0">
                <a:latin typeface="Times New Roman" pitchFamily="18" charset="0"/>
                <a:cs typeface="Times New Roman" pitchFamily="18" charset="0"/>
              </a:rPr>
              <a:t>Tramari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Chowk</a:t>
            </a:r>
            <a:r>
              <a:rPr lang="en-US" sz="1400" dirty="0" smtClean="0">
                <a:latin typeface="Times New Roman" pitchFamily="18" charset="0"/>
                <a:cs typeface="Times New Roman" pitchFamily="18" charset="0"/>
              </a:rPr>
              <a:t> to P.I.N.S.TECH (08 KM Road) including the widening of the existing road. </a:t>
            </a:r>
          </a:p>
          <a:p>
            <a:pPr eaLnBrk="1" hangingPunct="1"/>
            <a:r>
              <a:rPr lang="en-US" sz="1400" b="1" dirty="0" smtClean="0">
                <a:latin typeface="Times New Roman" pitchFamily="18" charset="0"/>
                <a:cs typeface="Times New Roman" pitchFamily="18" charset="0"/>
              </a:rPr>
              <a:t> </a:t>
            </a:r>
            <a:endParaRPr lang="en-US" sz="1400" dirty="0" smtClean="0">
              <a:latin typeface="Times New Roman" pitchFamily="18" charset="0"/>
              <a:cs typeface="Times New Roman" pitchFamily="18" charset="0"/>
            </a:endParaRPr>
          </a:p>
          <a:p>
            <a:pPr eaLnBrk="1" hangingPunct="1"/>
            <a:r>
              <a:rPr lang="en-US" sz="1400" dirty="0" smtClean="0">
                <a:latin typeface="Times New Roman" pitchFamily="18" charset="0"/>
                <a:cs typeface="Times New Roman" pitchFamily="18" charset="0"/>
              </a:rPr>
              <a:t>-	 . The land within the right of way (150 feet) has already been acquired and there is no major encroachment within the entire length of the proposed road, however, some moveable minor encroachments are there which will be removed during execution</a:t>
            </a:r>
          </a:p>
          <a:p>
            <a:pPr eaLnBrk="1" hangingPunct="1"/>
            <a:endParaRPr lang="en-US" sz="1400" dirty="0" smtClean="0">
              <a:latin typeface="Times New Roman" pitchFamily="18" charset="0"/>
              <a:cs typeface="Times New Roman" pitchFamily="18" charset="0"/>
            </a:endParaRPr>
          </a:p>
          <a:p>
            <a:pPr eaLnBrk="1" hangingPunct="1"/>
            <a:endParaRPr lang="en-US" sz="1400" dirty="0" smtClean="0">
              <a:latin typeface="Times New Roman" pitchFamily="18" charset="0"/>
              <a:cs typeface="Times New Roman" pitchFamily="18" charset="0"/>
            </a:endParaRPr>
          </a:p>
          <a:p>
            <a:pPr eaLnBrk="1" hangingPunct="1"/>
            <a:endParaRPr lang="en-US" sz="1400" dirty="0" smtClean="0">
              <a:latin typeface="Times New Roman" pitchFamily="18" charset="0"/>
              <a:cs typeface="Times New Roman" pitchFamily="18" charset="0"/>
            </a:endParaRPr>
          </a:p>
          <a:p>
            <a:pPr eaLnBrk="1" hangingPunct="1">
              <a:buFont typeface="Wingdings" pitchFamily="2" charset="2"/>
              <a:buNone/>
            </a:pPr>
            <a:endParaRPr lang="en-US" dirty="0" smtClean="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mtClean="0">
                <a:latin typeface="Times New Roman" pitchFamily="18" charset="0"/>
                <a:cs typeface="Times New Roman" pitchFamily="18" charset="0"/>
              </a:rPr>
              <a:t>OBJECTIVES</a:t>
            </a:r>
          </a:p>
        </p:txBody>
      </p:sp>
      <p:sp>
        <p:nvSpPr>
          <p:cNvPr id="3" name="Content Placeholder 2"/>
          <p:cNvSpPr>
            <a:spLocks noGrp="1"/>
          </p:cNvSpPr>
          <p:nvPr>
            <p:ph idx="1"/>
          </p:nvPr>
        </p:nvSpPr>
        <p:spPr/>
        <p:txBody>
          <a:bodyPr>
            <a:noAutofit/>
          </a:bodyPr>
          <a:lstStyle/>
          <a:p>
            <a:pPr marL="0" indent="0" algn="just" eaLnBrk="1" hangingPunct="1">
              <a:lnSpc>
                <a:spcPct val="90000"/>
              </a:lnSpc>
              <a:spcBef>
                <a:spcPct val="0"/>
              </a:spcBef>
              <a:buFont typeface="Wingdings" pitchFamily="2" charset="2"/>
              <a:buNone/>
              <a:defRPr/>
            </a:pPr>
            <a:endParaRPr lang="en-US" sz="1400" dirty="0" smtClean="0">
              <a:solidFill>
                <a:schemeClr val="tx1">
                  <a:lumMod val="95000"/>
                  <a:lumOff val="5000"/>
                </a:schemeClr>
              </a:solidFill>
              <a:latin typeface="Times New Roman" pitchFamily="18" charset="0"/>
              <a:cs typeface="Times New Roman" pitchFamily="18" charset="0"/>
            </a:endParaRPr>
          </a:p>
          <a:p>
            <a:pPr eaLnBrk="1" hangingPunct="1">
              <a:defRPr/>
            </a:pPr>
            <a:r>
              <a:rPr lang="en-US" sz="1400" dirty="0" smtClean="0">
                <a:latin typeface="Times New Roman" pitchFamily="18" charset="0"/>
                <a:cs typeface="Times New Roman" pitchFamily="18" charset="0"/>
              </a:rPr>
              <a:t>	It is informed that the original PC-I for the Project was considered in a CDA-DWP meeting held on 27</a:t>
            </a:r>
            <a:r>
              <a:rPr lang="en-US" sz="1400" baseline="30000" dirty="0" smtClean="0">
                <a:latin typeface="Times New Roman" pitchFamily="18" charset="0"/>
                <a:cs typeface="Times New Roman" pitchFamily="18" charset="0"/>
              </a:rPr>
              <a:t>th</a:t>
            </a:r>
            <a:r>
              <a:rPr lang="en-US" sz="1400" dirty="0" smtClean="0">
                <a:latin typeface="Times New Roman" pitchFamily="18" charset="0"/>
                <a:cs typeface="Times New Roman" pitchFamily="18" charset="0"/>
              </a:rPr>
              <a:t> Oct,2007, costing Rs. 581.049 Million and following decision was taken:</a:t>
            </a:r>
          </a:p>
          <a:p>
            <a:pPr eaLnBrk="1" hangingPunct="1">
              <a:defRPr/>
            </a:pPr>
            <a:r>
              <a:rPr lang="en-US" sz="1400" dirty="0" smtClean="0">
                <a:latin typeface="Times New Roman" pitchFamily="18" charset="0"/>
                <a:cs typeface="Times New Roman" pitchFamily="18" charset="0"/>
              </a:rPr>
              <a:t>		</a:t>
            </a:r>
          </a:p>
          <a:p>
            <a:pPr eaLnBrk="1" hangingPunct="1">
              <a:defRPr/>
            </a:pPr>
            <a:r>
              <a:rPr lang="en-US" sz="1400" dirty="0" smtClean="0">
                <a:latin typeface="Times New Roman" pitchFamily="18" charset="0"/>
                <a:cs typeface="Times New Roman" pitchFamily="18" charset="0"/>
              </a:rPr>
              <a:t>		“The scheme was approved in principle subject to verification of 			quantities and cost by Transport &amp; Communication (T&amp;C) Section</a:t>
            </a:r>
          </a:p>
          <a:p>
            <a:pPr eaLnBrk="1" hangingPunct="1">
              <a:defRPr/>
            </a:pPr>
            <a:r>
              <a:rPr lang="en-US" sz="1400" dirty="0" smtClean="0">
                <a:latin typeface="Times New Roman" pitchFamily="18" charset="0"/>
                <a:cs typeface="Times New Roman" pitchFamily="18" charset="0"/>
              </a:rPr>
              <a:t>		and Physical Planning &amp; Housing (PP&amp;H) Section and inclusion of 			cost of service Roads, where required.”(</a:t>
            </a:r>
            <a:r>
              <a:rPr lang="en-US" sz="1400" b="1" dirty="0" smtClean="0">
                <a:latin typeface="Times New Roman" pitchFamily="18" charset="0"/>
                <a:cs typeface="Times New Roman" pitchFamily="18" charset="0"/>
              </a:rPr>
              <a:t>Annexed at Annexure-A)”</a:t>
            </a:r>
            <a:endParaRPr lang="en-US" sz="1400" dirty="0" smtClean="0">
              <a:latin typeface="Times New Roman" pitchFamily="18" charset="0"/>
              <a:cs typeface="Times New Roman" pitchFamily="18" charset="0"/>
            </a:endParaRPr>
          </a:p>
          <a:p>
            <a:pPr eaLnBrk="1" hangingPunct="1">
              <a:defRPr/>
            </a:pPr>
            <a:r>
              <a:rPr lang="en-US" sz="1400" b="1" dirty="0" smtClean="0">
                <a:latin typeface="Times New Roman" pitchFamily="18" charset="0"/>
                <a:cs typeface="Times New Roman" pitchFamily="18" charset="0"/>
              </a:rPr>
              <a:t> </a:t>
            </a:r>
            <a:endParaRPr lang="en-US" sz="1400" dirty="0" smtClean="0">
              <a:latin typeface="Times New Roman" pitchFamily="18" charset="0"/>
              <a:cs typeface="Times New Roman" pitchFamily="18" charset="0"/>
            </a:endParaRPr>
          </a:p>
          <a:p>
            <a:pPr eaLnBrk="1" hangingPunct="1">
              <a:defRPr/>
            </a:pPr>
            <a:endParaRPr lang="en-US" sz="1400" dirty="0">
              <a:solidFill>
                <a:schemeClr val="tx1">
                  <a:lumMod val="95000"/>
                  <a:lumOff val="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p:txBody>
          <a:bodyPr/>
          <a:lstStyle/>
          <a:p>
            <a:pPr eaLnBrk="1" hangingPunct="1"/>
            <a:r>
              <a:rPr lang="en-US" sz="1600" u="sng" dirty="0" smtClean="0">
                <a:latin typeface="Times New Roman" pitchFamily="18" charset="0"/>
                <a:cs typeface="Times New Roman" pitchFamily="18" charset="0"/>
              </a:rPr>
              <a:t>Now, due to the reasons detailed below</a:t>
            </a:r>
            <a:r>
              <a:rPr lang="en-US" sz="1600" dirty="0" smtClean="0">
                <a:latin typeface="Times New Roman" pitchFamily="18" charset="0"/>
                <a:cs typeface="Times New Roman" pitchFamily="18" charset="0"/>
              </a:rPr>
              <a:t>, </a:t>
            </a:r>
          </a:p>
          <a:p>
            <a:pPr eaLnBrk="1" hangingPunct="1">
              <a:buFont typeface="Wingdings" pitchFamily="2" charset="2"/>
              <a:buNone/>
            </a:pPr>
            <a:r>
              <a:rPr lang="en-US" sz="1600" dirty="0" smtClean="0">
                <a:latin typeface="Times New Roman" pitchFamily="18" charset="0"/>
                <a:cs typeface="Times New Roman" pitchFamily="18" charset="0"/>
              </a:rPr>
              <a:t>                                                                 the PC-I has to be revised to seek approval of the CDA-DWP forum. It is further informed here that before placing the revised scheme to the CDA-DWP, the draft revised scheme (earlier estimated around Rs.1,482.581 million), as per prevailing procedure, was placed before the CDA’s Technical Committee in its meeting held on              30-08-2010. The meeting was chaired by the Chairman-CDA and attended by the Member (Engineering/ P&amp;D),CDA, F.A/Member, CDA, D.G(Works),CDA and concerned Directors. A detailed multimedia presentation giving progress of the project, on-ground issues and reasons/ justification leading to the revision of the PC-I were given to the participants by the Project Director. After detailed deliberation, the Committee decided that the PC-I should be further  improved/updated by adding all the shortcomings and the outcome of the various site visits which led to the increase in scope of work and cost of the project. The Project Director was directed to highlight the on-going difficulties like issues of graveyards, right of way, shifting of services, mosque and street lighting in the improved PC-I to have better understanding of the reasons behind the manifold increase in cost and changes which had to be made in approved scope of work. (Copy of decision of this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mtClean="0">
                <a:latin typeface="Times New Roman" pitchFamily="18" charset="0"/>
                <a:cs typeface="Times New Roman" pitchFamily="18" charset="0"/>
              </a:rPr>
              <a:t>NEEDS</a:t>
            </a:r>
          </a:p>
        </p:txBody>
      </p:sp>
      <p:sp>
        <p:nvSpPr>
          <p:cNvPr id="9219" name="Content Placeholder 2"/>
          <p:cNvSpPr>
            <a:spLocks noGrp="1"/>
          </p:cNvSpPr>
          <p:nvPr>
            <p:ph idx="1"/>
          </p:nvPr>
        </p:nvSpPr>
        <p:spPr/>
        <p:txBody>
          <a:bodyPr/>
          <a:lstStyle/>
          <a:p>
            <a:pPr eaLnBrk="1" hangingPunct="1">
              <a:buFont typeface="Wingdings" pitchFamily="2" charset="2"/>
              <a:buNone/>
            </a:pPr>
            <a:r>
              <a:rPr lang="en-US" sz="1600" dirty="0" smtClean="0">
                <a:latin typeface="Times New Roman" pitchFamily="18" charset="0"/>
                <a:cs typeface="Times New Roman" pitchFamily="18" charset="0"/>
              </a:rPr>
              <a:t>The approved PC-I was estimated on NHA CSR 2005.</a:t>
            </a:r>
          </a:p>
          <a:p>
            <a:pPr eaLnBrk="1" hangingPunct="1">
              <a:buFont typeface="Wingdings" pitchFamily="2" charset="2"/>
              <a:buNone/>
            </a:pPr>
            <a:r>
              <a:rPr lang="en-US" sz="1600" dirty="0" smtClean="0">
                <a:latin typeface="Times New Roman" pitchFamily="18" charset="0"/>
                <a:cs typeface="Times New Roman" pitchFamily="18" charset="0"/>
              </a:rPr>
              <a:t>ii)	The NIT was approved on NHA CSR 2008.</a:t>
            </a:r>
          </a:p>
          <a:p>
            <a:pPr eaLnBrk="1" hangingPunct="1">
              <a:buFont typeface="Wingdings" pitchFamily="2" charset="2"/>
              <a:buNone/>
            </a:pPr>
            <a:r>
              <a:rPr lang="en-US" sz="1600" dirty="0" smtClean="0">
                <a:latin typeface="Times New Roman" pitchFamily="18" charset="0"/>
                <a:cs typeface="Times New Roman" pitchFamily="18" charset="0"/>
              </a:rPr>
              <a:t>iii)	The project was awarded at 26.73% premium on NHA CSR 2008 and 112.73% on</a:t>
            </a:r>
          </a:p>
          <a:p>
            <a:pPr eaLnBrk="1" hangingPunct="1">
              <a:buFont typeface="Wingdings" pitchFamily="2" charset="2"/>
              <a:buNone/>
            </a:pPr>
            <a:r>
              <a:rPr lang="en-US" sz="1600" dirty="0" smtClean="0">
                <a:latin typeface="Times New Roman" pitchFamily="18" charset="0"/>
                <a:cs typeface="Times New Roman" pitchFamily="18" charset="0"/>
              </a:rPr>
              <a:t>	MES schedule 2000.</a:t>
            </a:r>
          </a:p>
          <a:p>
            <a:pPr eaLnBrk="1" hangingPunct="1">
              <a:buFont typeface="Wingdings" pitchFamily="2" charset="2"/>
              <a:buNone/>
            </a:pPr>
            <a:r>
              <a:rPr lang="en-US" sz="1600" dirty="0" smtClean="0">
                <a:latin typeface="Times New Roman" pitchFamily="18" charset="0"/>
                <a:cs typeface="Times New Roman" pitchFamily="18" charset="0"/>
              </a:rPr>
              <a:t>iv)	Cost estimate for services and utilities was taken at only Rs.16.2 million, 	whereas, the actual re-location cost is now around Rs.50.838 million 	which is almost 314% more than the estimated/approved cost. (The 	Authority did manage to save Rs.51.3 million on account of relocation of NTC 	and SNGPL).</a:t>
            </a:r>
          </a:p>
          <a:p>
            <a:pPr eaLnBrk="1" hangingPunct="1">
              <a:buFont typeface="Wingdings" pitchFamily="2" charset="2"/>
              <a:buNone/>
            </a:pPr>
            <a:r>
              <a:rPr lang="en-US" sz="1600" dirty="0" smtClean="0">
                <a:latin typeface="Times New Roman" pitchFamily="18" charset="0"/>
                <a:cs typeface="Times New Roman" pitchFamily="18" charset="0"/>
              </a:rPr>
              <a:t> </a:t>
            </a:r>
          </a:p>
          <a:p>
            <a:pPr eaLnBrk="1" hangingPunct="1">
              <a:buFont typeface="Wingdings" pitchFamily="2" charset="2"/>
              <a:buNone/>
            </a:pPr>
            <a:r>
              <a:rPr lang="en-US" sz="1600" dirty="0" smtClean="0">
                <a:latin typeface="Times New Roman" pitchFamily="18" charset="0"/>
                <a:cs typeface="Times New Roman" pitchFamily="18" charset="0"/>
              </a:rPr>
              <a:t>v)	The project was tendered on Design which was later changed by the Competent Authority.</a:t>
            </a:r>
          </a:p>
          <a:p>
            <a:pPr eaLnBrk="1" hangingPunct="1">
              <a:buFont typeface="Wingdings" pitchFamily="2" charset="2"/>
              <a:buNone/>
            </a:pPr>
            <a:endParaRPr lang="en-US" sz="16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33400" y="1600199"/>
          <a:ext cx="7924800" cy="4561841"/>
        </p:xfrm>
        <a:graphic>
          <a:graphicData uri="http://schemas.openxmlformats.org/drawingml/2006/table">
            <a:tbl>
              <a:tblPr firstRow="1" bandRow="1">
                <a:tableStyleId>{BDBED569-4797-4DF1-A0F4-6AAB3CD982D8}</a:tableStyleId>
              </a:tblPr>
              <a:tblGrid>
                <a:gridCol w="762000"/>
                <a:gridCol w="4521200"/>
                <a:gridCol w="2641600"/>
              </a:tblGrid>
              <a:tr h="700325">
                <a:tc>
                  <a:txBody>
                    <a:bodyPr/>
                    <a:lstStyle/>
                    <a:p>
                      <a:pPr marL="0" marR="0">
                        <a:spcBef>
                          <a:spcPts val="0"/>
                        </a:spcBef>
                        <a:spcAft>
                          <a:spcPts val="0"/>
                        </a:spcAft>
                      </a:pPr>
                      <a:r>
                        <a:rPr lang="en-US" sz="1200" b="1" dirty="0">
                          <a:latin typeface="Arial"/>
                          <a:ea typeface="Times New Roman"/>
                        </a:rPr>
                        <a:t>1.</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US" sz="1200" b="1">
                          <a:latin typeface="Arial"/>
                          <a:ea typeface="Times New Roman"/>
                        </a:rPr>
                        <a:t>Name  of the Project</a:t>
                      </a:r>
                      <a:endParaRPr lang="en-US" sz="1200">
                        <a:latin typeface="Times New Roman"/>
                        <a:ea typeface="Times New Roman"/>
                      </a:endParaRPr>
                    </a:p>
                  </a:txBody>
                  <a:tcPr marL="68580" marR="68580" marT="0" marB="0"/>
                </a:tc>
                <a:tc>
                  <a:txBody>
                    <a:bodyPr/>
                    <a:lstStyle/>
                    <a:p>
                      <a:pPr marL="0" marR="0" algn="just">
                        <a:spcBef>
                          <a:spcPts val="0"/>
                        </a:spcBef>
                        <a:spcAft>
                          <a:spcPts val="0"/>
                        </a:spcAft>
                      </a:pPr>
                      <a:r>
                        <a:rPr lang="en-US" sz="1200">
                          <a:latin typeface="Arial"/>
                          <a:ea typeface="Times New Roman"/>
                        </a:rPr>
                        <a:t>Dualization of from Tramari Chowk to P.I.N.S.TECH, Islamabad.(</a:t>
                      </a:r>
                      <a:r>
                        <a:rPr lang="en-US" sz="1200" b="1">
                          <a:latin typeface="Arial"/>
                          <a:ea typeface="Times New Roman"/>
                        </a:rPr>
                        <a:t>Revised PC-I</a:t>
                      </a:r>
                      <a:r>
                        <a:rPr lang="en-US" sz="1200">
                          <a:latin typeface="Arial"/>
                          <a:ea typeface="Times New Roman"/>
                        </a:rPr>
                        <a:t>)</a:t>
                      </a:r>
                      <a:endParaRPr lang="en-US" sz="1200">
                        <a:latin typeface="Times New Roman"/>
                        <a:ea typeface="Times New Roman"/>
                      </a:endParaRPr>
                    </a:p>
                  </a:txBody>
                  <a:tcPr marL="68580" marR="68580" marT="0" marB="0"/>
                </a:tc>
              </a:tr>
              <a:tr h="355026">
                <a:tc>
                  <a:txBody>
                    <a:bodyPr/>
                    <a:lstStyle/>
                    <a:p>
                      <a:pPr marL="0" marR="0">
                        <a:lnSpc>
                          <a:spcPct val="150000"/>
                        </a:lnSpc>
                        <a:spcBef>
                          <a:spcPts val="0"/>
                        </a:spcBef>
                        <a:spcAft>
                          <a:spcPts val="0"/>
                        </a:spcAft>
                      </a:pPr>
                      <a:r>
                        <a:rPr lang="en-US" sz="1200" b="1">
                          <a:latin typeface="Arial"/>
                          <a:ea typeface="Times New Roman"/>
                        </a:rPr>
                        <a:t>2.</a:t>
                      </a:r>
                      <a:endParaRPr lang="en-US" sz="1200">
                        <a:latin typeface="Times New Roman"/>
                        <a:ea typeface="Times New Roman"/>
                      </a:endParaRPr>
                    </a:p>
                  </a:txBody>
                  <a:tcPr marL="68580" marR="68580" marT="0" marB="0"/>
                </a:tc>
                <a:tc>
                  <a:txBody>
                    <a:bodyPr/>
                    <a:lstStyle/>
                    <a:p>
                      <a:pPr marL="0" marR="0">
                        <a:lnSpc>
                          <a:spcPct val="150000"/>
                        </a:lnSpc>
                        <a:spcBef>
                          <a:spcPts val="0"/>
                        </a:spcBef>
                        <a:spcAft>
                          <a:spcPts val="0"/>
                        </a:spcAft>
                      </a:pPr>
                      <a:r>
                        <a:rPr lang="en-US" sz="1200" b="1">
                          <a:latin typeface="Arial"/>
                          <a:ea typeface="Times New Roman"/>
                        </a:rPr>
                        <a:t>Location</a:t>
                      </a:r>
                      <a:endParaRPr lang="en-US" sz="1200">
                        <a:latin typeface="Times New Roman"/>
                        <a:ea typeface="Times New Roman"/>
                      </a:endParaRPr>
                    </a:p>
                  </a:txBody>
                  <a:tcPr marL="68580" marR="68580" marT="0" marB="0"/>
                </a:tc>
                <a:tc>
                  <a:txBody>
                    <a:bodyPr/>
                    <a:lstStyle/>
                    <a:p>
                      <a:pPr marL="0" marR="0" algn="just">
                        <a:spcBef>
                          <a:spcPts val="0"/>
                        </a:spcBef>
                        <a:spcAft>
                          <a:spcPts val="0"/>
                        </a:spcAft>
                      </a:pPr>
                      <a:r>
                        <a:rPr lang="en-US" sz="1200">
                          <a:latin typeface="Arial"/>
                          <a:ea typeface="Times New Roman"/>
                        </a:rPr>
                        <a:t>- Lehtrar Road. . (Map attached).</a:t>
                      </a:r>
                      <a:endParaRPr lang="en-US" sz="1200">
                        <a:latin typeface="Times New Roman"/>
                        <a:ea typeface="Times New Roman"/>
                      </a:endParaRPr>
                    </a:p>
                  </a:txBody>
                  <a:tcPr marL="68580" marR="68580" marT="0" marB="0"/>
                </a:tc>
              </a:tr>
              <a:tr h="525244">
                <a:tc>
                  <a:txBody>
                    <a:bodyPr/>
                    <a:lstStyle/>
                    <a:p>
                      <a:pPr marL="0" marR="0">
                        <a:lnSpc>
                          <a:spcPct val="150000"/>
                        </a:lnSpc>
                        <a:spcBef>
                          <a:spcPts val="0"/>
                        </a:spcBef>
                        <a:spcAft>
                          <a:spcPts val="0"/>
                        </a:spcAft>
                      </a:pPr>
                      <a:r>
                        <a:rPr lang="en-US" sz="1200" b="1">
                          <a:latin typeface="Arial"/>
                          <a:ea typeface="Times New Roman"/>
                        </a:rPr>
                        <a:t>3.</a:t>
                      </a:r>
                      <a:endParaRPr lang="en-US" sz="1200">
                        <a:latin typeface="Times New Roman"/>
                        <a:ea typeface="Times New Roman"/>
                      </a:endParaRPr>
                    </a:p>
                  </a:txBody>
                  <a:tcPr marL="68580" marR="68580" marT="0" marB="0"/>
                </a:tc>
                <a:tc>
                  <a:txBody>
                    <a:bodyPr/>
                    <a:lstStyle/>
                    <a:p>
                      <a:pPr marL="0" marR="0">
                        <a:lnSpc>
                          <a:spcPct val="150000"/>
                        </a:lnSpc>
                        <a:spcBef>
                          <a:spcPts val="0"/>
                        </a:spcBef>
                        <a:spcAft>
                          <a:spcPts val="0"/>
                        </a:spcAft>
                      </a:pPr>
                      <a:r>
                        <a:rPr lang="en-US" sz="1200" b="1">
                          <a:latin typeface="Arial"/>
                          <a:ea typeface="Times New Roman"/>
                        </a:rPr>
                        <a:t>Authorities responsible for:</a:t>
                      </a:r>
                      <a:endParaRPr lang="en-US" sz="1200">
                        <a:latin typeface="Times New Roman"/>
                        <a:ea typeface="Times New Roman"/>
                      </a:endParaRPr>
                    </a:p>
                  </a:txBody>
                  <a:tcPr marL="68580" marR="68580" marT="0" marB="0"/>
                </a:tc>
                <a:tc>
                  <a:txBody>
                    <a:bodyPr/>
                    <a:lstStyle/>
                    <a:p>
                      <a:pPr marL="0" marR="0">
                        <a:lnSpc>
                          <a:spcPct val="150000"/>
                        </a:lnSpc>
                        <a:spcBef>
                          <a:spcPts val="0"/>
                        </a:spcBef>
                        <a:spcAft>
                          <a:spcPts val="0"/>
                        </a:spcAft>
                      </a:pPr>
                      <a:endParaRPr lang="en-US" sz="1200">
                        <a:latin typeface="Arial"/>
                        <a:ea typeface="Times New Roman"/>
                      </a:endParaRPr>
                    </a:p>
                  </a:txBody>
                  <a:tcPr marL="68580" marR="68580" marT="0" marB="0"/>
                </a:tc>
              </a:tr>
              <a:tr h="355026">
                <a:tc>
                  <a:txBody>
                    <a:bodyPr/>
                    <a:lstStyle/>
                    <a:p>
                      <a:pPr marL="0" marR="0">
                        <a:lnSpc>
                          <a:spcPct val="150000"/>
                        </a:lnSpc>
                        <a:spcBef>
                          <a:spcPts val="0"/>
                        </a:spcBef>
                        <a:spcAft>
                          <a:spcPts val="0"/>
                        </a:spcAft>
                      </a:pPr>
                      <a:endParaRPr lang="en-US" sz="1200">
                        <a:latin typeface="Arial"/>
                        <a:ea typeface="Times New Roman"/>
                      </a:endParaRPr>
                    </a:p>
                  </a:txBody>
                  <a:tcPr marL="68580" marR="68580" marT="0" marB="0"/>
                </a:tc>
                <a:tc>
                  <a:txBody>
                    <a:bodyPr/>
                    <a:lstStyle/>
                    <a:p>
                      <a:pPr marL="342900" marR="0" lvl="0" indent="-342900">
                        <a:lnSpc>
                          <a:spcPct val="150000"/>
                        </a:lnSpc>
                        <a:spcBef>
                          <a:spcPts val="0"/>
                        </a:spcBef>
                        <a:spcAft>
                          <a:spcPts val="0"/>
                        </a:spcAft>
                        <a:buFont typeface="Wingdings"/>
                        <a:buChar char=""/>
                        <a:tabLst>
                          <a:tab pos="457200" algn="l"/>
                        </a:tabLst>
                      </a:pPr>
                      <a:r>
                        <a:rPr lang="en-US" sz="1200">
                          <a:latin typeface="Arial"/>
                          <a:ea typeface="Times New Roman"/>
                        </a:rPr>
                        <a:t>Sponsoring</a:t>
                      </a:r>
                      <a:endParaRPr lang="en-US" sz="1200">
                        <a:latin typeface="Times New Roman"/>
                        <a:ea typeface="Times New Roman"/>
                      </a:endParaRPr>
                    </a:p>
                  </a:txBody>
                  <a:tcPr marL="68580" marR="68580" marT="0" marB="0"/>
                </a:tc>
                <a:tc>
                  <a:txBody>
                    <a:bodyPr/>
                    <a:lstStyle/>
                    <a:p>
                      <a:pPr marL="0" marR="0" algn="just">
                        <a:spcBef>
                          <a:spcPts val="0"/>
                        </a:spcBef>
                        <a:spcAft>
                          <a:spcPts val="0"/>
                        </a:spcAft>
                      </a:pPr>
                      <a:r>
                        <a:rPr lang="en-US" sz="1200">
                          <a:latin typeface="Arial"/>
                          <a:ea typeface="Times New Roman"/>
                        </a:rPr>
                        <a:t>- Capital Development Authority</a:t>
                      </a:r>
                      <a:endParaRPr lang="en-US" sz="1200">
                        <a:latin typeface="Times New Roman"/>
                        <a:ea typeface="Times New Roman"/>
                      </a:endParaRPr>
                    </a:p>
                  </a:txBody>
                  <a:tcPr marL="68580" marR="68580" marT="0" marB="0"/>
                </a:tc>
              </a:tr>
              <a:tr h="525244">
                <a:tc>
                  <a:txBody>
                    <a:bodyPr/>
                    <a:lstStyle/>
                    <a:p>
                      <a:pPr marL="0" marR="0">
                        <a:lnSpc>
                          <a:spcPct val="150000"/>
                        </a:lnSpc>
                        <a:spcBef>
                          <a:spcPts val="0"/>
                        </a:spcBef>
                        <a:spcAft>
                          <a:spcPts val="0"/>
                        </a:spcAft>
                      </a:pPr>
                      <a:endParaRPr lang="en-US" sz="1200" dirty="0">
                        <a:latin typeface="Arial"/>
                        <a:ea typeface="Times New Roman"/>
                      </a:endParaRPr>
                    </a:p>
                  </a:txBody>
                  <a:tcPr marL="68580" marR="68580" marT="0" marB="0"/>
                </a:tc>
                <a:tc>
                  <a:txBody>
                    <a:bodyPr/>
                    <a:lstStyle/>
                    <a:p>
                      <a:pPr marL="342900" marR="0" lvl="0" indent="-342900">
                        <a:lnSpc>
                          <a:spcPct val="150000"/>
                        </a:lnSpc>
                        <a:spcBef>
                          <a:spcPts val="0"/>
                        </a:spcBef>
                        <a:spcAft>
                          <a:spcPts val="0"/>
                        </a:spcAft>
                        <a:buFont typeface="Wingdings"/>
                        <a:buChar char=""/>
                        <a:tabLst>
                          <a:tab pos="457200" algn="l"/>
                        </a:tabLst>
                      </a:pPr>
                      <a:r>
                        <a:rPr lang="en-US" sz="1200">
                          <a:latin typeface="Arial"/>
                          <a:ea typeface="Times New Roman"/>
                        </a:rPr>
                        <a:t>Execution	</a:t>
                      </a:r>
                      <a:endParaRPr lang="en-US" sz="1200">
                        <a:latin typeface="Times New Roman"/>
                        <a:ea typeface="Times New Roman"/>
                      </a:endParaRPr>
                    </a:p>
                  </a:txBody>
                  <a:tcPr marL="68580" marR="68580" marT="0" marB="0"/>
                </a:tc>
                <a:tc>
                  <a:txBody>
                    <a:bodyPr/>
                    <a:lstStyle/>
                    <a:p>
                      <a:pPr marL="0" marR="0">
                        <a:lnSpc>
                          <a:spcPct val="150000"/>
                        </a:lnSpc>
                        <a:spcBef>
                          <a:spcPts val="0"/>
                        </a:spcBef>
                        <a:spcAft>
                          <a:spcPts val="0"/>
                        </a:spcAft>
                      </a:pPr>
                      <a:r>
                        <a:rPr lang="en-US" sz="1200">
                          <a:latin typeface="Arial"/>
                          <a:ea typeface="Times New Roman"/>
                        </a:rPr>
                        <a:t>-Capital Development Authority</a:t>
                      </a:r>
                      <a:endParaRPr lang="en-US" sz="1200">
                        <a:latin typeface="Times New Roman"/>
                        <a:ea typeface="Times New Roman"/>
                      </a:endParaRPr>
                    </a:p>
                  </a:txBody>
                  <a:tcPr marL="68580" marR="68580" marT="0" marB="0"/>
                </a:tc>
              </a:tr>
              <a:tr h="525244">
                <a:tc>
                  <a:txBody>
                    <a:bodyPr/>
                    <a:lstStyle/>
                    <a:p>
                      <a:pPr marL="0" marR="0">
                        <a:lnSpc>
                          <a:spcPct val="150000"/>
                        </a:lnSpc>
                        <a:spcBef>
                          <a:spcPts val="0"/>
                        </a:spcBef>
                        <a:spcAft>
                          <a:spcPts val="0"/>
                        </a:spcAft>
                      </a:pPr>
                      <a:endParaRPr lang="en-US" sz="1200">
                        <a:latin typeface="Arial"/>
                        <a:ea typeface="Times New Roman"/>
                      </a:endParaRPr>
                    </a:p>
                  </a:txBody>
                  <a:tcPr marL="68580" marR="68580" marT="0" marB="0"/>
                </a:tc>
                <a:tc>
                  <a:txBody>
                    <a:bodyPr/>
                    <a:lstStyle/>
                    <a:p>
                      <a:pPr marL="342900" marR="0" lvl="0" indent="-342900">
                        <a:lnSpc>
                          <a:spcPct val="150000"/>
                        </a:lnSpc>
                        <a:spcBef>
                          <a:spcPts val="0"/>
                        </a:spcBef>
                        <a:spcAft>
                          <a:spcPts val="0"/>
                        </a:spcAft>
                        <a:buFont typeface="Wingdings"/>
                        <a:buChar char=""/>
                        <a:tabLst>
                          <a:tab pos="457200" algn="l"/>
                        </a:tabLst>
                      </a:pPr>
                      <a:r>
                        <a:rPr lang="en-US" sz="1200">
                          <a:latin typeface="Arial"/>
                          <a:ea typeface="Times New Roman"/>
                        </a:rPr>
                        <a:t>Operation and maintenance</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US" sz="1200">
                          <a:latin typeface="Arial"/>
                          <a:ea typeface="Times New Roman"/>
                        </a:rPr>
                        <a:t>-Capital Development Authority</a:t>
                      </a:r>
                      <a:endParaRPr lang="en-US" sz="1200">
                        <a:latin typeface="Times New Roman"/>
                        <a:ea typeface="Times New Roman"/>
                      </a:endParaRPr>
                    </a:p>
                  </a:txBody>
                  <a:tcPr marL="68580" marR="68580" marT="0" marB="0"/>
                </a:tc>
              </a:tr>
              <a:tr h="525244">
                <a:tc>
                  <a:txBody>
                    <a:bodyPr/>
                    <a:lstStyle/>
                    <a:p>
                      <a:pPr marL="0" marR="0">
                        <a:lnSpc>
                          <a:spcPct val="150000"/>
                        </a:lnSpc>
                        <a:spcBef>
                          <a:spcPts val="0"/>
                        </a:spcBef>
                        <a:spcAft>
                          <a:spcPts val="0"/>
                        </a:spcAft>
                      </a:pPr>
                      <a:endParaRPr lang="en-US" sz="1200">
                        <a:latin typeface="Arial"/>
                        <a:ea typeface="Times New Roman"/>
                      </a:endParaRPr>
                    </a:p>
                  </a:txBody>
                  <a:tcPr marL="68580" marR="68580" marT="0" marB="0"/>
                </a:tc>
                <a:tc>
                  <a:txBody>
                    <a:bodyPr/>
                    <a:lstStyle/>
                    <a:p>
                      <a:pPr marL="342900" marR="0" lvl="0" indent="-342900">
                        <a:lnSpc>
                          <a:spcPct val="150000"/>
                        </a:lnSpc>
                        <a:spcBef>
                          <a:spcPts val="0"/>
                        </a:spcBef>
                        <a:spcAft>
                          <a:spcPts val="0"/>
                        </a:spcAft>
                        <a:buFont typeface="Wingdings"/>
                        <a:buChar char=""/>
                        <a:tabLst>
                          <a:tab pos="457200" algn="l"/>
                        </a:tabLst>
                      </a:pPr>
                      <a:r>
                        <a:rPr lang="en-US" sz="1200">
                          <a:latin typeface="Arial"/>
                          <a:ea typeface="Times New Roman"/>
                        </a:rPr>
                        <a:t>Concerned Federal Ministry</a:t>
                      </a:r>
                      <a:endParaRPr lang="en-US" sz="1200">
                        <a:latin typeface="Times New Roman"/>
                        <a:ea typeface="Times New Roman"/>
                      </a:endParaRPr>
                    </a:p>
                  </a:txBody>
                  <a:tcPr marL="68580" marR="68580" marT="0" marB="0"/>
                </a:tc>
                <a:tc>
                  <a:txBody>
                    <a:bodyPr/>
                    <a:lstStyle/>
                    <a:p>
                      <a:pPr marL="0" marR="0">
                        <a:lnSpc>
                          <a:spcPct val="150000"/>
                        </a:lnSpc>
                        <a:spcBef>
                          <a:spcPts val="0"/>
                        </a:spcBef>
                        <a:spcAft>
                          <a:spcPts val="0"/>
                        </a:spcAft>
                      </a:pPr>
                      <a:r>
                        <a:rPr lang="en-US" sz="1200">
                          <a:latin typeface="Arial"/>
                          <a:ea typeface="Times New Roman"/>
                        </a:rPr>
                        <a:t>-Cabinet Division, Government of .</a:t>
                      </a:r>
                      <a:endParaRPr lang="en-US" sz="1200">
                        <a:latin typeface="Times New Roman"/>
                        <a:ea typeface="Times New Roman"/>
                      </a:endParaRPr>
                    </a:p>
                  </a:txBody>
                  <a:tcPr marL="68580" marR="68580" marT="0" marB="0"/>
                </a:tc>
              </a:tr>
              <a:tr h="1050488">
                <a:tc>
                  <a:txBody>
                    <a:bodyPr/>
                    <a:lstStyle/>
                    <a:p>
                      <a:pPr marL="0" marR="0">
                        <a:spcBef>
                          <a:spcPts val="0"/>
                        </a:spcBef>
                        <a:spcAft>
                          <a:spcPts val="0"/>
                        </a:spcAft>
                      </a:pPr>
                      <a:r>
                        <a:rPr lang="en-US" sz="1200" b="1">
                          <a:latin typeface="Arial"/>
                          <a:ea typeface="Times New Roman"/>
                        </a:rPr>
                        <a:t>4.</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US" sz="1200" b="1" dirty="0">
                          <a:latin typeface="Arial"/>
                          <a:ea typeface="Times New Roman"/>
                        </a:rPr>
                        <a:t>Plan Provision</a:t>
                      </a:r>
                      <a:endParaRPr lang="en-US" sz="1200" dirty="0">
                        <a:latin typeface="Times New Roman"/>
                        <a:ea typeface="Times New Roman"/>
                      </a:endParaRPr>
                    </a:p>
                  </a:txBody>
                  <a:tcPr marL="68580" marR="68580" marT="0" marB="0"/>
                </a:tc>
                <a:tc>
                  <a:txBody>
                    <a:bodyPr/>
                    <a:lstStyle/>
                    <a:p>
                      <a:pPr marL="0" marR="0" algn="just">
                        <a:spcBef>
                          <a:spcPts val="0"/>
                        </a:spcBef>
                        <a:spcAft>
                          <a:spcPts val="0"/>
                        </a:spcAft>
                      </a:pPr>
                      <a:r>
                        <a:rPr lang="en-US" sz="1200" dirty="0">
                          <a:latin typeface="Arial"/>
                          <a:ea typeface="Times New Roman"/>
                        </a:rPr>
                        <a:t>-The project is being executed through CDA’s resources. Funds amounting to Rs.760.000 Million are available in Year 2010-11. </a:t>
                      </a:r>
                      <a:endParaRPr lang="en-US" sz="1200" dirty="0">
                        <a:latin typeface="Times New Roman"/>
                        <a:ea typeface="Times New Roman"/>
                      </a:endParaRPr>
                    </a:p>
                  </a:txBody>
                  <a:tcPr marL="68580" marR="68580" marT="0" marB="0"/>
                </a:tc>
              </a:tr>
            </a:tbl>
          </a:graphicData>
        </a:graphic>
      </p:graphicFrame>
      <p:sp>
        <p:nvSpPr>
          <p:cNvPr id="54273" name="Rectangle 1"/>
          <p:cNvSpPr>
            <a:spLocks noChangeArrowheads="1"/>
          </p:cNvSpPr>
          <p:nvPr/>
        </p:nvSpPr>
        <p:spPr bwMode="auto">
          <a:xfrm>
            <a:off x="-228600" y="609600"/>
            <a:ext cx="9144000" cy="6001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GOVERNMENT OF PAKISTAN</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PLANNING COMMISSION</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(INFRASTRUCTURE SECTORS)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4274" name="Rectangle 2"/>
          <p:cNvSpPr>
            <a:spLocks noChangeArrowheads="1"/>
          </p:cNvSpPr>
          <p:nvPr/>
        </p:nvSpPr>
        <p:spPr bwMode="auto">
          <a:xfrm>
            <a:off x="0" y="3048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sng" strike="noStrike" cap="none" normalizeH="0" baseline="0" dirty="0" smtClean="0">
                <a:ln>
                  <a:noFill/>
                </a:ln>
                <a:solidFill>
                  <a:schemeClr val="tx1"/>
                </a:solidFill>
                <a:effectLst/>
                <a:latin typeface="Eras Medium ITC" charset="0"/>
                <a:ea typeface="Times New Roman" pitchFamily="18" charset="0"/>
                <a:cs typeface="Arial" pitchFamily="34" charset="0"/>
              </a:rPr>
              <a:t>File No.CDA-54(263)-Stats/2006</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sng" strike="noStrike" cap="none" normalizeH="0" baseline="0" dirty="0" smtClean="0">
                <a:ln>
                  <a:noFill/>
                </a:ln>
                <a:solidFill>
                  <a:schemeClr val="tx1"/>
                </a:solidFill>
                <a:effectLst/>
                <a:latin typeface="Eras Medium ITC" charset="0"/>
                <a:ea typeface="Times New Roman" pitchFamily="18" charset="0"/>
                <a:cs typeface="Arial" pitchFamily="34" charset="0"/>
              </a:rPr>
              <a:t>PC-I No1210-82-2010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nvGraphicFramePr>
        <p:xfrm>
          <a:off x="914400" y="838200"/>
          <a:ext cx="7543801" cy="5257800"/>
        </p:xfrm>
        <a:graphic>
          <a:graphicData uri="http://schemas.openxmlformats.org/drawingml/2006/table">
            <a:tbl>
              <a:tblPr firstRow="1" bandRow="1">
                <a:tableStyleId>{BDBED569-4797-4DF1-A0F4-6AAB3CD982D8}</a:tableStyleId>
              </a:tblPr>
              <a:tblGrid>
                <a:gridCol w="660083"/>
                <a:gridCol w="6883718"/>
              </a:tblGrid>
              <a:tr h="5257800">
                <a:tc>
                  <a:txBody>
                    <a:bodyPr/>
                    <a:lstStyle/>
                    <a:p>
                      <a:r>
                        <a:rPr lang="en-US" sz="1400" dirty="0" smtClean="0"/>
                        <a:t>6</a:t>
                      </a:r>
                      <a:endParaRPr lang="en-US" sz="1400" dirty="0"/>
                    </a:p>
                  </a:txBody>
                  <a:tcPr/>
                </a:tc>
                <a:tc>
                  <a:txBody>
                    <a:bodyPr/>
                    <a:lstStyle/>
                    <a:p>
                      <a:r>
                        <a:rPr lang="en-US" sz="1400" b="1" kern="1200" dirty="0" smtClean="0">
                          <a:solidFill>
                            <a:schemeClr val="tx1"/>
                          </a:solidFill>
                          <a:latin typeface="+mn-lt"/>
                          <a:ea typeface="+mn-ea"/>
                          <a:cs typeface="+mn-cs"/>
                        </a:rPr>
                        <a:t>Description, justification, technical parameters and technology transfer aspects (enclose feasibility study for projects costing Rs.300 million and above:</a:t>
                      </a:r>
                    </a:p>
                    <a:p>
                      <a:r>
                        <a:rPr lang="en-US" sz="1400" b="1" kern="1200" dirty="0" smtClean="0">
                          <a:solidFill>
                            <a:schemeClr val="tx1"/>
                          </a:solidFill>
                          <a:latin typeface="+mn-lt"/>
                          <a:ea typeface="+mn-ea"/>
                          <a:cs typeface="+mn-cs"/>
                        </a:rPr>
                        <a:t> </a:t>
                      </a:r>
                    </a:p>
                    <a:p>
                      <a:r>
                        <a:rPr lang="en-US" sz="1400" b="1" kern="1200" dirty="0" err="1" smtClean="0">
                          <a:solidFill>
                            <a:schemeClr val="tx1"/>
                          </a:solidFill>
                          <a:latin typeface="+mn-lt"/>
                          <a:ea typeface="+mn-ea"/>
                          <a:cs typeface="+mn-cs"/>
                        </a:rPr>
                        <a:t>i</a:t>
                      </a:r>
                      <a:r>
                        <a:rPr lang="en-US" sz="1400" b="1" kern="1200" dirty="0" smtClean="0">
                          <a:solidFill>
                            <a:schemeClr val="tx1"/>
                          </a:solidFill>
                          <a:latin typeface="+mn-lt"/>
                          <a:ea typeface="+mn-ea"/>
                          <a:cs typeface="+mn-cs"/>
                        </a:rPr>
                        <a:t>)	Length of road 		= 8.0 km </a:t>
                      </a:r>
                    </a:p>
                    <a:p>
                      <a:endParaRPr lang="en-US" sz="1400" b="1" kern="1200" dirty="0" smtClean="0">
                        <a:solidFill>
                          <a:schemeClr val="tx1"/>
                        </a:solidFill>
                        <a:latin typeface="+mn-lt"/>
                        <a:ea typeface="+mn-ea"/>
                        <a:cs typeface="+mn-cs"/>
                      </a:endParaRPr>
                    </a:p>
                    <a:p>
                      <a:r>
                        <a:rPr lang="en-US" sz="1400" b="1" kern="1200" dirty="0" smtClean="0">
                          <a:solidFill>
                            <a:schemeClr val="tx1"/>
                          </a:solidFill>
                          <a:latin typeface="+mn-lt"/>
                          <a:ea typeface="+mn-ea"/>
                          <a:cs typeface="+mn-cs"/>
                        </a:rPr>
                        <a:t>ii)	Design &amp; Specifications 	= The standard specifications of National Highway  Authority for construction of roads is being followed.</a:t>
                      </a:r>
                    </a:p>
                    <a:p>
                      <a:r>
                        <a:rPr lang="en-US" sz="1400" b="1" kern="1200" dirty="0" smtClean="0">
                          <a:solidFill>
                            <a:schemeClr val="tx1"/>
                          </a:solidFill>
                          <a:latin typeface="+mn-lt"/>
                          <a:ea typeface="+mn-ea"/>
                          <a:cs typeface="+mn-cs"/>
                        </a:rPr>
                        <a:t> </a:t>
                      </a:r>
                    </a:p>
                    <a:p>
                      <a:r>
                        <a:rPr lang="en-US" sz="1400" b="1" kern="1200" dirty="0" smtClean="0">
                          <a:solidFill>
                            <a:schemeClr val="tx1"/>
                          </a:solidFill>
                          <a:latin typeface="+mn-lt"/>
                          <a:ea typeface="+mn-ea"/>
                          <a:cs typeface="+mn-cs"/>
                        </a:rPr>
                        <a:t>iii)	Design Speed        	= Traffic speed shall be 80 km/hr.</a:t>
                      </a:r>
                    </a:p>
                    <a:p>
                      <a:r>
                        <a:rPr lang="en-US" sz="1400" b="1" kern="1200" dirty="0" smtClean="0">
                          <a:solidFill>
                            <a:schemeClr val="tx1"/>
                          </a:solidFill>
                          <a:latin typeface="+mn-lt"/>
                          <a:ea typeface="+mn-ea"/>
                          <a:cs typeface="+mn-cs"/>
                        </a:rPr>
                        <a:t> </a:t>
                      </a:r>
                    </a:p>
                    <a:p>
                      <a:r>
                        <a:rPr lang="en-US" sz="1400" b="1" kern="1200" dirty="0" smtClean="0">
                          <a:solidFill>
                            <a:schemeClr val="tx1"/>
                          </a:solidFill>
                          <a:latin typeface="+mn-lt"/>
                          <a:ea typeface="+mn-ea"/>
                          <a:cs typeface="+mn-cs"/>
                        </a:rPr>
                        <a:t>iv)	Pavement Design  	= Sub base (Aggregate)	= 0’-10’’</a:t>
                      </a:r>
                    </a:p>
                    <a:p>
                      <a:r>
                        <a:rPr lang="en-US" sz="1400" b="1" kern="1200" dirty="0" smtClean="0">
                          <a:solidFill>
                            <a:schemeClr val="tx1"/>
                          </a:solidFill>
                          <a:latin typeface="+mn-lt"/>
                          <a:ea typeface="+mn-ea"/>
                          <a:cs typeface="+mn-cs"/>
                        </a:rPr>
                        <a:t>                      Base Course            	= 1’-0’’</a:t>
                      </a:r>
                    </a:p>
                    <a:p>
                      <a:r>
                        <a:rPr lang="en-US" sz="1400" b="1" kern="1200" dirty="0" smtClean="0">
                          <a:solidFill>
                            <a:schemeClr val="tx1"/>
                          </a:solidFill>
                          <a:latin typeface="+mn-lt"/>
                          <a:ea typeface="+mn-ea"/>
                          <a:cs typeface="+mn-cs"/>
                        </a:rPr>
                        <a:t>                      Asphalt wearing course	= 0-6”</a:t>
                      </a:r>
                    </a:p>
                    <a:p>
                      <a:endParaRPr lang="en-US" sz="1400"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381000" y="762000"/>
          <a:ext cx="7848600" cy="5748977"/>
        </p:xfrm>
        <a:graphic>
          <a:graphicData uri="http://schemas.openxmlformats.org/drawingml/2006/table">
            <a:tbl>
              <a:tblPr firstRow="1" bandRow="1">
                <a:tableStyleId>{BDBED569-4797-4DF1-A0F4-6AAB3CD982D8}</a:tableStyleId>
              </a:tblPr>
              <a:tblGrid>
                <a:gridCol w="1177290"/>
                <a:gridCol w="2747010"/>
                <a:gridCol w="1962150"/>
                <a:gridCol w="1962150"/>
              </a:tblGrid>
              <a:tr h="1081490">
                <a:tc>
                  <a:txBody>
                    <a:bodyPr/>
                    <a:lstStyle/>
                    <a:p>
                      <a:r>
                        <a:rPr lang="en-US" sz="1200" kern="1200" dirty="0" smtClean="0"/>
                        <a:t>7- Capital Cost Estimates.</a:t>
                      </a:r>
                    </a:p>
                    <a:p>
                      <a:r>
                        <a:rPr lang="en-US" sz="1200" kern="1200" dirty="0" smtClean="0"/>
                        <a:t>                                                                                                          </a:t>
                      </a:r>
                    </a:p>
                    <a:p>
                      <a:endParaRPr lang="en-US" sz="1200" dirty="0">
                        <a:latin typeface="Times New Roman" pitchFamily="18" charset="0"/>
                        <a:cs typeface="Times New Roman" pitchFamily="18" charset="0"/>
                      </a:endParaRPr>
                    </a:p>
                  </a:txBody>
                  <a:tcPr/>
                </a:tc>
                <a:tc>
                  <a:txBody>
                    <a:bodyPr/>
                    <a:lstStyle/>
                    <a:p>
                      <a:endParaRPr lang="en-US" sz="1200" dirty="0">
                        <a:latin typeface="Times New Roman" pitchFamily="18" charset="0"/>
                        <a:cs typeface="Times New Roman" pitchFamily="18" charset="0"/>
                      </a:endParaRPr>
                    </a:p>
                  </a:txBody>
                  <a:tcPr/>
                </a:tc>
                <a:tc>
                  <a:txBody>
                    <a:bodyPr/>
                    <a:lstStyle/>
                    <a:p>
                      <a:endParaRPr lang="en-US" sz="1200">
                        <a:latin typeface="Times New Roman" pitchFamily="18" charset="0"/>
                        <a:cs typeface="Times New Roman" pitchFamily="18" charset="0"/>
                      </a:endParaRPr>
                    </a:p>
                  </a:txBody>
                  <a:tcPr/>
                </a:tc>
                <a:tc>
                  <a:txBody>
                    <a:bodyPr/>
                    <a:lstStyle/>
                    <a:p>
                      <a:r>
                        <a:rPr lang="en-US" sz="1200" kern="1200" dirty="0" smtClean="0"/>
                        <a:t>(Rs. In Million)</a:t>
                      </a:r>
                      <a:endParaRPr lang="en-US" sz="1200" b="0" dirty="0">
                        <a:latin typeface="Times New Roman" pitchFamily="18" charset="0"/>
                        <a:cs typeface="Times New Roman" pitchFamily="18" charset="0"/>
                      </a:endParaRPr>
                    </a:p>
                  </a:txBody>
                  <a:tcPr/>
                </a:tc>
              </a:tr>
              <a:tr h="284603">
                <a:tc>
                  <a:txBody>
                    <a:bodyPr/>
                    <a:lstStyle/>
                    <a:p>
                      <a:r>
                        <a:rPr lang="en-US" sz="1200" kern="1200" dirty="0" smtClean="0"/>
                        <a:t>S#</a:t>
                      </a:r>
                      <a:endParaRPr lang="en-US" sz="1200" dirty="0">
                        <a:latin typeface="Times New Roman" pitchFamily="18" charset="0"/>
                        <a:cs typeface="Times New Roman" pitchFamily="18" charset="0"/>
                      </a:endParaRPr>
                    </a:p>
                  </a:txBody>
                  <a:tcPr/>
                </a:tc>
                <a:tc>
                  <a:txBody>
                    <a:bodyPr/>
                    <a:lstStyle/>
                    <a:p>
                      <a:r>
                        <a:rPr lang="en-US" sz="1200" kern="1200" dirty="0" smtClean="0"/>
                        <a:t>Items of work</a:t>
                      </a:r>
                      <a:endParaRPr lang="en-US" sz="1200" dirty="0">
                        <a:latin typeface="Times New Roman" pitchFamily="18" charset="0"/>
                        <a:cs typeface="Times New Roman" pitchFamily="18" charset="0"/>
                      </a:endParaRPr>
                    </a:p>
                  </a:txBody>
                  <a:tcPr/>
                </a:tc>
                <a:tc>
                  <a:txBody>
                    <a:bodyPr/>
                    <a:lstStyle/>
                    <a:p>
                      <a:r>
                        <a:rPr lang="en-US" sz="1200" kern="1200" dirty="0" smtClean="0"/>
                        <a:t>Approved Cost</a:t>
                      </a:r>
                      <a:endParaRPr lang="en-US" sz="1200" dirty="0">
                        <a:latin typeface="Times New Roman" pitchFamily="18" charset="0"/>
                        <a:cs typeface="Times New Roman" pitchFamily="18" charset="0"/>
                      </a:endParaRPr>
                    </a:p>
                  </a:txBody>
                  <a:tcPr/>
                </a:tc>
                <a:tc>
                  <a:txBody>
                    <a:bodyPr/>
                    <a:lstStyle/>
                    <a:p>
                      <a:r>
                        <a:rPr lang="en-US" sz="1200" kern="1200" dirty="0" smtClean="0"/>
                        <a:t>Revised Cost</a:t>
                      </a:r>
                      <a:endParaRPr lang="en-US" sz="1200" dirty="0">
                        <a:latin typeface="Times New Roman" pitchFamily="18" charset="0"/>
                        <a:cs typeface="Times New Roman" pitchFamily="18" charset="0"/>
                      </a:endParaRPr>
                    </a:p>
                  </a:txBody>
                  <a:tcPr/>
                </a:tc>
              </a:tr>
              <a:tr h="398444">
                <a:tc>
                  <a:txBody>
                    <a:bodyPr/>
                    <a:lstStyle/>
                    <a:p>
                      <a:pPr marL="0" marR="0">
                        <a:spcBef>
                          <a:spcPts val="0"/>
                        </a:spcBef>
                        <a:spcAft>
                          <a:spcPts val="0"/>
                        </a:spcAft>
                      </a:pPr>
                      <a:r>
                        <a:rPr lang="en-US" sz="1200" dirty="0"/>
                        <a:t>1.</a:t>
                      </a:r>
                      <a:endParaRPr lang="en-US" sz="1200" dirty="0">
                        <a:latin typeface="Times New Roman" pitchFamily="18" charset="0"/>
                        <a:ea typeface="Times New Roman"/>
                        <a:cs typeface="Times New Roman" pitchFamily="18" charset="0"/>
                      </a:endParaRPr>
                    </a:p>
                  </a:txBody>
                  <a:tcPr marL="68580" marR="68580" marT="0" marB="0"/>
                </a:tc>
                <a:tc>
                  <a:txBody>
                    <a:bodyPr/>
                    <a:lstStyle/>
                    <a:p>
                      <a:pPr marL="0" marR="0" algn="l">
                        <a:spcBef>
                          <a:spcPts val="0"/>
                        </a:spcBef>
                        <a:spcAft>
                          <a:spcPts val="0"/>
                        </a:spcAft>
                      </a:pPr>
                      <a:r>
                        <a:rPr lang="en-US" sz="1200" u="sng" kern="0"/>
                        <a:t>Sub Head-I </a:t>
                      </a:r>
                    </a:p>
                    <a:p>
                      <a:pPr marL="0" marR="0">
                        <a:spcBef>
                          <a:spcPts val="0"/>
                        </a:spcBef>
                        <a:spcAft>
                          <a:spcPts val="0"/>
                        </a:spcAft>
                      </a:pPr>
                      <a:r>
                        <a:rPr lang="en-US" sz="1200"/>
                        <a:t>Road Work.</a:t>
                      </a:r>
                      <a:endParaRPr lang="en-US" sz="1200">
                        <a:latin typeface="Times New Roman" pitchFamily="18" charset="0"/>
                        <a:ea typeface="Times New Roman"/>
                        <a:cs typeface="Times New Roman" pitchFamily="18" charset="0"/>
                      </a:endParaRPr>
                    </a:p>
                  </a:txBody>
                  <a:tcPr marL="68580" marR="68580" marT="0" marB="0"/>
                </a:tc>
                <a:tc>
                  <a:txBody>
                    <a:bodyPr/>
                    <a:lstStyle/>
                    <a:p>
                      <a:pPr marL="0" marR="0" algn="r">
                        <a:spcBef>
                          <a:spcPts val="0"/>
                        </a:spcBef>
                        <a:spcAft>
                          <a:spcPts val="0"/>
                        </a:spcAft>
                      </a:pPr>
                      <a:endParaRPr lang="en-US" sz="1200"/>
                    </a:p>
                    <a:p>
                      <a:pPr marL="0" marR="0" algn="r">
                        <a:spcBef>
                          <a:spcPts val="0"/>
                        </a:spcBef>
                        <a:spcAft>
                          <a:spcPts val="0"/>
                        </a:spcAft>
                      </a:pPr>
                      <a:r>
                        <a:rPr lang="en-US" sz="1200"/>
                        <a:t>269.304</a:t>
                      </a:r>
                      <a:endParaRPr lang="en-US" sz="1200">
                        <a:latin typeface="Times New Roman" pitchFamily="18" charset="0"/>
                        <a:ea typeface="Times New Roman"/>
                        <a:cs typeface="Times New Roman" pitchFamily="18" charset="0"/>
                      </a:endParaRPr>
                    </a:p>
                  </a:txBody>
                  <a:tcPr marL="68580" marR="68580" marT="0" marB="0"/>
                </a:tc>
                <a:tc>
                  <a:txBody>
                    <a:bodyPr/>
                    <a:lstStyle/>
                    <a:p>
                      <a:pPr marL="0" marR="0" algn="r">
                        <a:spcBef>
                          <a:spcPts val="0"/>
                        </a:spcBef>
                        <a:spcAft>
                          <a:spcPts val="0"/>
                        </a:spcAft>
                      </a:pPr>
                      <a:endParaRPr lang="en-US" sz="1200" dirty="0"/>
                    </a:p>
                    <a:p>
                      <a:pPr marL="0" marR="0" algn="r">
                        <a:spcBef>
                          <a:spcPts val="0"/>
                        </a:spcBef>
                        <a:spcAft>
                          <a:spcPts val="0"/>
                        </a:spcAft>
                      </a:pPr>
                      <a:r>
                        <a:rPr lang="en-US" sz="1200" dirty="0"/>
                        <a:t>523.80</a:t>
                      </a:r>
                      <a:endParaRPr lang="en-US" sz="1200" dirty="0">
                        <a:latin typeface="Times New Roman" pitchFamily="18" charset="0"/>
                        <a:ea typeface="Times New Roman"/>
                        <a:cs typeface="Times New Roman" pitchFamily="18" charset="0"/>
                      </a:endParaRPr>
                    </a:p>
                  </a:txBody>
                  <a:tcPr marL="68580" marR="68580" marT="0" marB="0"/>
                </a:tc>
              </a:tr>
              <a:tr h="597666">
                <a:tc>
                  <a:txBody>
                    <a:bodyPr/>
                    <a:lstStyle/>
                    <a:p>
                      <a:pPr marL="0" marR="0">
                        <a:spcBef>
                          <a:spcPts val="0"/>
                        </a:spcBef>
                        <a:spcAft>
                          <a:spcPts val="0"/>
                        </a:spcAft>
                      </a:pPr>
                      <a:r>
                        <a:rPr lang="en-US" sz="1200" dirty="0"/>
                        <a:t>2.</a:t>
                      </a:r>
                      <a:endParaRPr lang="en-US" sz="1200" dirty="0">
                        <a:latin typeface="Times New Roman" pitchFamily="18" charset="0"/>
                        <a:ea typeface="Times New Roman"/>
                        <a:cs typeface="Times New Roman" pitchFamily="18" charset="0"/>
                      </a:endParaRPr>
                    </a:p>
                  </a:txBody>
                  <a:tcPr marL="68580" marR="68580" marT="0" marB="0"/>
                </a:tc>
                <a:tc>
                  <a:txBody>
                    <a:bodyPr/>
                    <a:lstStyle/>
                    <a:p>
                      <a:pPr marL="0" marR="0" algn="l">
                        <a:spcBef>
                          <a:spcPts val="0"/>
                        </a:spcBef>
                        <a:spcAft>
                          <a:spcPts val="0"/>
                        </a:spcAft>
                      </a:pPr>
                      <a:r>
                        <a:rPr lang="en-US" sz="1200" u="sng" kern="0"/>
                        <a:t>Sub Head-II</a:t>
                      </a:r>
                    </a:p>
                    <a:p>
                      <a:pPr marL="0" marR="0" algn="l">
                        <a:spcBef>
                          <a:spcPts val="0"/>
                        </a:spcBef>
                        <a:spcAft>
                          <a:spcPts val="0"/>
                        </a:spcAft>
                      </a:pPr>
                      <a:r>
                        <a:rPr lang="en-US" sz="1200" u="sng" kern="0"/>
                        <a:t>Rehabilitation of existing carriageway</a:t>
                      </a:r>
                      <a:endParaRPr lang="en-US" sz="1200" b="1" u="sng" kern="0">
                        <a:latin typeface="Times New Roman" pitchFamily="18" charset="0"/>
                        <a:cs typeface="Times New Roman" pitchFamily="18" charset="0"/>
                      </a:endParaRPr>
                    </a:p>
                  </a:txBody>
                  <a:tcPr marL="68580" marR="68580" marT="0" marB="0"/>
                </a:tc>
                <a:tc>
                  <a:txBody>
                    <a:bodyPr/>
                    <a:lstStyle/>
                    <a:p>
                      <a:pPr marL="0" marR="0" algn="ctr">
                        <a:spcBef>
                          <a:spcPts val="0"/>
                        </a:spcBef>
                        <a:spcAft>
                          <a:spcPts val="0"/>
                        </a:spcAft>
                      </a:pPr>
                      <a:endParaRPr lang="en-US" sz="1200"/>
                    </a:p>
                    <a:p>
                      <a:pPr marL="0" marR="0" algn="ctr">
                        <a:spcBef>
                          <a:spcPts val="0"/>
                        </a:spcBef>
                        <a:spcAft>
                          <a:spcPts val="0"/>
                        </a:spcAft>
                      </a:pPr>
                      <a:r>
                        <a:rPr lang="en-US" sz="1200"/>
                        <a:t>40.323</a:t>
                      </a:r>
                      <a:endParaRPr lang="en-US" sz="1200">
                        <a:latin typeface="Times New Roman" pitchFamily="18" charset="0"/>
                        <a:ea typeface="Times New Roman"/>
                        <a:cs typeface="Times New Roman" pitchFamily="18" charset="0"/>
                      </a:endParaRPr>
                    </a:p>
                  </a:txBody>
                  <a:tcPr marL="68580" marR="68580" marT="0" marB="0"/>
                </a:tc>
                <a:tc>
                  <a:txBody>
                    <a:bodyPr/>
                    <a:lstStyle/>
                    <a:p>
                      <a:pPr marL="0" marR="0" algn="r">
                        <a:spcBef>
                          <a:spcPts val="0"/>
                        </a:spcBef>
                        <a:spcAft>
                          <a:spcPts val="0"/>
                        </a:spcAft>
                      </a:pPr>
                      <a:endParaRPr lang="en-US" sz="1200" dirty="0"/>
                    </a:p>
                    <a:p>
                      <a:pPr marL="0" marR="0" algn="r">
                        <a:spcBef>
                          <a:spcPts val="0"/>
                        </a:spcBef>
                        <a:spcAft>
                          <a:spcPts val="0"/>
                        </a:spcAft>
                      </a:pPr>
                      <a:r>
                        <a:rPr lang="en-US" sz="1200" dirty="0"/>
                        <a:t>115.851</a:t>
                      </a:r>
                      <a:endParaRPr lang="en-US" sz="1200" dirty="0">
                        <a:latin typeface="Times New Roman" pitchFamily="18" charset="0"/>
                        <a:ea typeface="Times New Roman"/>
                        <a:cs typeface="Times New Roman" pitchFamily="18" charset="0"/>
                      </a:endParaRPr>
                    </a:p>
                  </a:txBody>
                  <a:tcPr marL="68580" marR="68580" marT="0" marB="0"/>
                </a:tc>
              </a:tr>
              <a:tr h="597666">
                <a:tc>
                  <a:txBody>
                    <a:bodyPr/>
                    <a:lstStyle/>
                    <a:p>
                      <a:pPr marL="0" marR="0">
                        <a:spcBef>
                          <a:spcPts val="0"/>
                        </a:spcBef>
                        <a:spcAft>
                          <a:spcPts val="0"/>
                        </a:spcAft>
                      </a:pPr>
                      <a:endParaRPr lang="en-US" sz="1200" dirty="0"/>
                    </a:p>
                    <a:p>
                      <a:pPr marL="0" marR="0">
                        <a:spcBef>
                          <a:spcPts val="0"/>
                        </a:spcBef>
                        <a:spcAft>
                          <a:spcPts val="0"/>
                        </a:spcAft>
                      </a:pPr>
                      <a:r>
                        <a:rPr lang="en-US" sz="1200" dirty="0"/>
                        <a:t>3.</a:t>
                      </a:r>
                      <a:endParaRPr lang="en-US" sz="1200" dirty="0">
                        <a:latin typeface="Times New Roman" pitchFamily="18" charset="0"/>
                        <a:ea typeface="Times New Roman"/>
                        <a:cs typeface="Times New Roman" pitchFamily="18" charset="0"/>
                      </a:endParaRPr>
                    </a:p>
                  </a:txBody>
                  <a:tcPr marL="68580" marR="68580" marT="0" marB="0"/>
                </a:tc>
                <a:tc>
                  <a:txBody>
                    <a:bodyPr/>
                    <a:lstStyle/>
                    <a:p>
                      <a:pPr marL="0" marR="0" algn="l">
                        <a:spcBef>
                          <a:spcPts val="0"/>
                        </a:spcBef>
                        <a:spcAft>
                          <a:spcPts val="0"/>
                        </a:spcAft>
                      </a:pPr>
                      <a:endParaRPr lang="en-US" sz="1200" u="sng" kern="0"/>
                    </a:p>
                    <a:p>
                      <a:pPr marL="0" marR="0" algn="l">
                        <a:spcBef>
                          <a:spcPts val="0"/>
                        </a:spcBef>
                        <a:spcAft>
                          <a:spcPts val="0"/>
                        </a:spcAft>
                      </a:pPr>
                      <a:r>
                        <a:rPr lang="en-US" sz="1200" u="sng" kern="0"/>
                        <a:t>Sub Head-III</a:t>
                      </a:r>
                    </a:p>
                    <a:p>
                      <a:pPr marL="0" marR="0">
                        <a:spcBef>
                          <a:spcPts val="0"/>
                        </a:spcBef>
                        <a:spcAft>
                          <a:spcPts val="0"/>
                        </a:spcAft>
                      </a:pPr>
                      <a:r>
                        <a:rPr lang="en-US" sz="1200"/>
                        <a:t>Drainage/Kerb stones. </a:t>
                      </a:r>
                      <a:endParaRPr lang="en-US" sz="1200">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endParaRPr lang="en-US" sz="1200"/>
                    </a:p>
                    <a:p>
                      <a:pPr marL="0" marR="0" algn="ctr">
                        <a:spcBef>
                          <a:spcPts val="0"/>
                        </a:spcBef>
                        <a:spcAft>
                          <a:spcPts val="0"/>
                        </a:spcAft>
                      </a:pPr>
                      <a:r>
                        <a:rPr lang="en-US" sz="1200"/>
                        <a:t>60.168</a:t>
                      </a:r>
                      <a:endParaRPr lang="en-US" sz="1200">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endParaRPr lang="en-US" sz="1200" dirty="0"/>
                    </a:p>
                    <a:p>
                      <a:pPr marL="0" marR="0" algn="ctr">
                        <a:spcBef>
                          <a:spcPts val="0"/>
                        </a:spcBef>
                        <a:spcAft>
                          <a:spcPts val="0"/>
                        </a:spcAft>
                      </a:pPr>
                      <a:r>
                        <a:rPr lang="en-US" sz="1200" dirty="0"/>
                        <a:t>209.386</a:t>
                      </a:r>
                      <a:endParaRPr lang="en-US" sz="1200" dirty="0">
                        <a:latin typeface="Times New Roman" pitchFamily="18" charset="0"/>
                        <a:ea typeface="Times New Roman"/>
                        <a:cs typeface="Times New Roman" pitchFamily="18" charset="0"/>
                      </a:endParaRPr>
                    </a:p>
                  </a:txBody>
                  <a:tcPr marL="68580" marR="68580" marT="0" marB="0"/>
                </a:tc>
              </a:tr>
              <a:tr h="398444">
                <a:tc>
                  <a:txBody>
                    <a:bodyPr/>
                    <a:lstStyle/>
                    <a:p>
                      <a:pPr marL="0" marR="0">
                        <a:spcBef>
                          <a:spcPts val="0"/>
                        </a:spcBef>
                        <a:spcAft>
                          <a:spcPts val="0"/>
                        </a:spcAft>
                      </a:pPr>
                      <a:r>
                        <a:rPr lang="en-US" sz="1200" dirty="0"/>
                        <a:t>4.</a:t>
                      </a:r>
                      <a:endParaRPr lang="en-US" sz="1200" dirty="0">
                        <a:latin typeface="Times New Roman" pitchFamily="18" charset="0"/>
                        <a:ea typeface="Times New Roman"/>
                        <a:cs typeface="Times New Roman" pitchFamily="18" charset="0"/>
                      </a:endParaRPr>
                    </a:p>
                  </a:txBody>
                  <a:tcPr marL="68580" marR="68580" marT="0" marB="0"/>
                </a:tc>
                <a:tc>
                  <a:txBody>
                    <a:bodyPr/>
                    <a:lstStyle/>
                    <a:p>
                      <a:pPr marL="0" marR="0" algn="l">
                        <a:spcBef>
                          <a:spcPts val="0"/>
                        </a:spcBef>
                        <a:spcAft>
                          <a:spcPts val="0"/>
                        </a:spcAft>
                      </a:pPr>
                      <a:r>
                        <a:rPr lang="en-US" sz="1200" u="sng" kern="0"/>
                        <a:t>Sub Head-IV</a:t>
                      </a:r>
                    </a:p>
                    <a:p>
                      <a:pPr marL="0" marR="0">
                        <a:spcBef>
                          <a:spcPts val="0"/>
                        </a:spcBef>
                        <a:spcAft>
                          <a:spcPts val="0"/>
                        </a:spcAft>
                      </a:pPr>
                      <a:r>
                        <a:rPr lang="en-US" sz="1200"/>
                        <a:t>Protection work.</a:t>
                      </a:r>
                      <a:endParaRPr lang="en-US" sz="1200">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endParaRPr lang="en-US" sz="1200"/>
                    </a:p>
                    <a:p>
                      <a:pPr marL="0" marR="0" algn="ctr">
                        <a:spcBef>
                          <a:spcPts val="0"/>
                        </a:spcBef>
                        <a:spcAft>
                          <a:spcPts val="0"/>
                        </a:spcAft>
                      </a:pPr>
                      <a:r>
                        <a:rPr lang="en-US" sz="1200"/>
                        <a:t>51.808</a:t>
                      </a:r>
                      <a:endParaRPr lang="en-US" sz="1200">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endParaRPr lang="en-US" sz="1200" dirty="0"/>
                    </a:p>
                    <a:p>
                      <a:pPr marL="0" marR="0" algn="ctr">
                        <a:spcBef>
                          <a:spcPts val="0"/>
                        </a:spcBef>
                        <a:spcAft>
                          <a:spcPts val="0"/>
                        </a:spcAft>
                      </a:pPr>
                      <a:r>
                        <a:rPr lang="en-US" sz="1200" dirty="0"/>
                        <a:t>40.269</a:t>
                      </a:r>
                      <a:endParaRPr lang="en-US" sz="1200" dirty="0">
                        <a:latin typeface="Times New Roman" pitchFamily="18" charset="0"/>
                        <a:ea typeface="Times New Roman"/>
                        <a:cs typeface="Times New Roman" pitchFamily="18" charset="0"/>
                      </a:endParaRPr>
                    </a:p>
                  </a:txBody>
                  <a:tcPr marL="68580" marR="68580" marT="0" marB="0"/>
                </a:tc>
              </a:tr>
              <a:tr h="398444">
                <a:tc>
                  <a:txBody>
                    <a:bodyPr/>
                    <a:lstStyle/>
                    <a:p>
                      <a:pPr marL="0" marR="0">
                        <a:spcBef>
                          <a:spcPts val="0"/>
                        </a:spcBef>
                        <a:spcAft>
                          <a:spcPts val="0"/>
                        </a:spcAft>
                      </a:pPr>
                      <a:r>
                        <a:rPr lang="en-US" sz="1200" dirty="0"/>
                        <a:t>5.</a:t>
                      </a:r>
                      <a:endParaRPr lang="en-US" sz="1200" dirty="0">
                        <a:latin typeface="Times New Roman" pitchFamily="18" charset="0"/>
                        <a:ea typeface="Times New Roman"/>
                        <a:cs typeface="Times New Roman" pitchFamily="18" charset="0"/>
                      </a:endParaRPr>
                    </a:p>
                  </a:txBody>
                  <a:tcPr marL="68580" marR="68580" marT="0" marB="0"/>
                </a:tc>
                <a:tc>
                  <a:txBody>
                    <a:bodyPr/>
                    <a:lstStyle/>
                    <a:p>
                      <a:pPr marL="0" marR="0" algn="l">
                        <a:spcBef>
                          <a:spcPts val="0"/>
                        </a:spcBef>
                        <a:spcAft>
                          <a:spcPts val="0"/>
                        </a:spcAft>
                      </a:pPr>
                      <a:r>
                        <a:rPr lang="en-US" sz="1200" u="sng" kern="0"/>
                        <a:t>Sub Head-V</a:t>
                      </a:r>
                    </a:p>
                    <a:p>
                      <a:pPr marL="0" marR="0">
                        <a:spcBef>
                          <a:spcPts val="0"/>
                        </a:spcBef>
                        <a:spcAft>
                          <a:spcPts val="0"/>
                        </a:spcAft>
                      </a:pPr>
                      <a:r>
                        <a:rPr lang="en-US" sz="1200"/>
                        <a:t>Signage Work</a:t>
                      </a:r>
                      <a:endParaRPr lang="en-US" sz="1200">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endParaRPr lang="en-US" sz="1200"/>
                    </a:p>
                    <a:p>
                      <a:pPr marL="0" marR="0" algn="ctr">
                        <a:spcBef>
                          <a:spcPts val="0"/>
                        </a:spcBef>
                        <a:spcAft>
                          <a:spcPts val="0"/>
                        </a:spcAft>
                      </a:pPr>
                      <a:r>
                        <a:rPr lang="en-US" sz="1200"/>
                        <a:t>8.880</a:t>
                      </a:r>
                      <a:endParaRPr lang="en-US" sz="1200">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endParaRPr lang="en-US" sz="1200" dirty="0"/>
                    </a:p>
                    <a:p>
                      <a:pPr marL="0" marR="0" algn="ctr">
                        <a:spcBef>
                          <a:spcPts val="0"/>
                        </a:spcBef>
                        <a:spcAft>
                          <a:spcPts val="0"/>
                        </a:spcAft>
                      </a:pPr>
                      <a:r>
                        <a:rPr lang="en-US" sz="1200" dirty="0"/>
                        <a:t>26.183</a:t>
                      </a:r>
                      <a:endParaRPr lang="en-US" sz="1200" dirty="0">
                        <a:latin typeface="Times New Roman" pitchFamily="18" charset="0"/>
                        <a:ea typeface="Times New Roman"/>
                        <a:cs typeface="Times New Roman" pitchFamily="18" charset="0"/>
                      </a:endParaRPr>
                    </a:p>
                  </a:txBody>
                  <a:tcPr marL="68580" marR="68580" marT="0" marB="0"/>
                </a:tc>
              </a:tr>
              <a:tr h="597666">
                <a:tc>
                  <a:txBody>
                    <a:bodyPr/>
                    <a:lstStyle/>
                    <a:p>
                      <a:pPr marL="0" marR="0">
                        <a:spcBef>
                          <a:spcPts val="0"/>
                        </a:spcBef>
                        <a:spcAft>
                          <a:spcPts val="0"/>
                        </a:spcAft>
                      </a:pPr>
                      <a:endParaRPr lang="en-US" sz="1200" dirty="0"/>
                    </a:p>
                    <a:p>
                      <a:pPr marL="0" marR="0">
                        <a:spcBef>
                          <a:spcPts val="0"/>
                        </a:spcBef>
                        <a:spcAft>
                          <a:spcPts val="0"/>
                        </a:spcAft>
                      </a:pPr>
                      <a:r>
                        <a:rPr lang="en-US" sz="1200" dirty="0"/>
                        <a:t>6.</a:t>
                      </a:r>
                      <a:endParaRPr lang="en-US" sz="1200" dirty="0">
                        <a:latin typeface="Times New Roman" pitchFamily="18" charset="0"/>
                        <a:ea typeface="Times New Roman"/>
                        <a:cs typeface="Times New Roman" pitchFamily="18" charset="0"/>
                      </a:endParaRPr>
                    </a:p>
                  </a:txBody>
                  <a:tcPr marL="68580" marR="68580" marT="0" marB="0"/>
                </a:tc>
                <a:tc>
                  <a:txBody>
                    <a:bodyPr/>
                    <a:lstStyle/>
                    <a:p>
                      <a:pPr marL="0" marR="0" algn="l">
                        <a:spcBef>
                          <a:spcPts val="0"/>
                        </a:spcBef>
                        <a:spcAft>
                          <a:spcPts val="0"/>
                        </a:spcAft>
                      </a:pPr>
                      <a:endParaRPr lang="en-US" sz="1200" u="sng" kern="0"/>
                    </a:p>
                    <a:p>
                      <a:pPr marL="0" marR="0" algn="l">
                        <a:spcBef>
                          <a:spcPts val="0"/>
                        </a:spcBef>
                        <a:spcAft>
                          <a:spcPts val="0"/>
                        </a:spcAft>
                      </a:pPr>
                      <a:r>
                        <a:rPr lang="en-US" sz="1200" u="sng" kern="0"/>
                        <a:t>Sub Head-V</a:t>
                      </a:r>
                    </a:p>
                    <a:p>
                      <a:pPr marL="0" marR="0">
                        <a:spcBef>
                          <a:spcPts val="0"/>
                        </a:spcBef>
                        <a:spcAft>
                          <a:spcPts val="0"/>
                        </a:spcAft>
                      </a:pPr>
                      <a:r>
                        <a:rPr lang="en-US" sz="1200"/>
                        <a:t>Bridge/Culvert.</a:t>
                      </a:r>
                      <a:endParaRPr lang="en-US" sz="1200">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endParaRPr lang="en-US" sz="1200"/>
                    </a:p>
                    <a:p>
                      <a:pPr marL="0" marR="0" algn="ctr">
                        <a:spcBef>
                          <a:spcPts val="0"/>
                        </a:spcBef>
                        <a:spcAft>
                          <a:spcPts val="0"/>
                        </a:spcAft>
                      </a:pPr>
                      <a:r>
                        <a:rPr lang="en-US" sz="1200"/>
                        <a:t>42.099</a:t>
                      </a:r>
                      <a:endParaRPr lang="en-US" sz="1200">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endParaRPr lang="en-US" sz="1200" dirty="0"/>
                    </a:p>
                    <a:p>
                      <a:pPr marL="0" marR="0" algn="ctr">
                        <a:spcBef>
                          <a:spcPts val="0"/>
                        </a:spcBef>
                        <a:spcAft>
                          <a:spcPts val="0"/>
                        </a:spcAft>
                      </a:pPr>
                      <a:r>
                        <a:rPr lang="en-US" sz="1200" dirty="0"/>
                        <a:t>150.00</a:t>
                      </a:r>
                      <a:endParaRPr lang="en-US" sz="1200" dirty="0">
                        <a:latin typeface="Times New Roman" pitchFamily="18" charset="0"/>
                        <a:ea typeface="Times New Roman"/>
                        <a:cs typeface="Times New Roman" pitchFamily="18" charset="0"/>
                      </a:endParaRPr>
                    </a:p>
                  </a:txBody>
                  <a:tcPr marL="68580" marR="68580" marT="0" marB="0"/>
                </a:tc>
              </a:tr>
              <a:tr h="597666">
                <a:tc>
                  <a:txBody>
                    <a:bodyPr/>
                    <a:lstStyle/>
                    <a:p>
                      <a:pPr marL="0" marR="0">
                        <a:spcBef>
                          <a:spcPts val="0"/>
                        </a:spcBef>
                        <a:spcAft>
                          <a:spcPts val="0"/>
                        </a:spcAft>
                      </a:pPr>
                      <a:endParaRPr lang="en-US" sz="1200" dirty="0"/>
                    </a:p>
                    <a:p>
                      <a:pPr marL="0" marR="0">
                        <a:lnSpc>
                          <a:spcPct val="200000"/>
                        </a:lnSpc>
                        <a:spcBef>
                          <a:spcPts val="0"/>
                        </a:spcBef>
                        <a:spcAft>
                          <a:spcPts val="0"/>
                        </a:spcAft>
                      </a:pPr>
                      <a:r>
                        <a:rPr lang="en-US" sz="1200" dirty="0"/>
                        <a:t>7.</a:t>
                      </a:r>
                      <a:endParaRPr lang="en-US" sz="1200" dirty="0">
                        <a:latin typeface="Times New Roman" pitchFamily="18" charset="0"/>
                        <a:ea typeface="Times New Roman"/>
                        <a:cs typeface="Times New Roman" pitchFamily="18" charset="0"/>
                      </a:endParaRPr>
                    </a:p>
                  </a:txBody>
                  <a:tcPr marL="68580" marR="68580" marT="0" marB="0"/>
                </a:tc>
                <a:tc>
                  <a:txBody>
                    <a:bodyPr/>
                    <a:lstStyle/>
                    <a:p>
                      <a:pPr marL="0" marR="0" algn="just">
                        <a:spcBef>
                          <a:spcPts val="0"/>
                        </a:spcBef>
                        <a:spcAft>
                          <a:spcPts val="0"/>
                        </a:spcAft>
                      </a:pPr>
                      <a:endParaRPr lang="en-US" sz="1200" u="none" strike="noStrike" kern="0"/>
                    </a:p>
                    <a:p>
                      <a:pPr marL="0" marR="0" algn="just">
                        <a:spcBef>
                          <a:spcPts val="0"/>
                        </a:spcBef>
                        <a:spcAft>
                          <a:spcPts val="0"/>
                        </a:spcAft>
                      </a:pPr>
                      <a:r>
                        <a:rPr lang="en-US" sz="1200" u="none" strike="noStrike" kern="0"/>
                        <a:t>E&amp;M Works </a:t>
                      </a:r>
                      <a:endParaRPr lang="en-US" sz="1200" b="1" u="sng" kern="0">
                        <a:latin typeface="Times New Roman" pitchFamily="18" charset="0"/>
                        <a:ea typeface="Times New Roman"/>
                        <a:cs typeface="Times New Roman" pitchFamily="18" charset="0"/>
                      </a:endParaRPr>
                    </a:p>
                  </a:txBody>
                  <a:tcPr marL="68580" marR="68580" marT="0" marB="0"/>
                </a:tc>
                <a:tc>
                  <a:txBody>
                    <a:bodyPr/>
                    <a:lstStyle/>
                    <a:p>
                      <a:pPr marL="0" marR="0" algn="ctr">
                        <a:lnSpc>
                          <a:spcPct val="200000"/>
                        </a:lnSpc>
                        <a:spcBef>
                          <a:spcPts val="0"/>
                        </a:spcBef>
                        <a:spcAft>
                          <a:spcPts val="0"/>
                        </a:spcAft>
                      </a:pPr>
                      <a:r>
                        <a:rPr lang="en-US" sz="1200" dirty="0" smtClean="0"/>
                        <a:t>21.000</a:t>
                      </a:r>
                      <a:endParaRPr lang="en-US" sz="1200" dirty="0">
                        <a:latin typeface="Times New Roman" pitchFamily="18" charset="0"/>
                        <a:ea typeface="Times New Roman"/>
                        <a:cs typeface="Times New Roman" pitchFamily="18" charset="0"/>
                      </a:endParaRPr>
                    </a:p>
                  </a:txBody>
                  <a:tcPr marL="68580" marR="68580" marT="0" marB="0"/>
                </a:tc>
                <a:tc>
                  <a:txBody>
                    <a:bodyPr/>
                    <a:lstStyle/>
                    <a:p>
                      <a:pPr marL="0" marR="0" algn="ctr">
                        <a:lnSpc>
                          <a:spcPct val="200000"/>
                        </a:lnSpc>
                        <a:spcBef>
                          <a:spcPts val="0"/>
                        </a:spcBef>
                        <a:spcAft>
                          <a:spcPts val="0"/>
                        </a:spcAft>
                      </a:pPr>
                      <a:r>
                        <a:rPr lang="en-US" sz="1200" dirty="0" smtClean="0"/>
                        <a:t>21.00</a:t>
                      </a:r>
                      <a:endParaRPr lang="en-US" sz="1200" dirty="0">
                        <a:latin typeface="Times New Roman" pitchFamily="18" charset="0"/>
                        <a:ea typeface="Times New Roman"/>
                        <a:cs typeface="Times New Roman" pitchFamily="18" charset="0"/>
                      </a:endParaRPr>
                    </a:p>
                  </a:txBody>
                  <a:tcPr marL="68580" marR="68580" marT="0" marB="0" anchor="ctr"/>
                </a:tc>
              </a:tr>
              <a:tr h="398444">
                <a:tc>
                  <a:txBody>
                    <a:bodyPr/>
                    <a:lstStyle/>
                    <a:p>
                      <a:pPr marL="0" marR="0">
                        <a:lnSpc>
                          <a:spcPct val="200000"/>
                        </a:lnSpc>
                        <a:spcBef>
                          <a:spcPts val="0"/>
                        </a:spcBef>
                        <a:spcAft>
                          <a:spcPts val="0"/>
                        </a:spcAft>
                      </a:pPr>
                      <a:r>
                        <a:rPr lang="en-US" sz="1200" dirty="0"/>
                        <a:t>8.</a:t>
                      </a:r>
                      <a:endParaRPr lang="en-US" sz="1200" dirty="0">
                        <a:latin typeface="Times New Roman" pitchFamily="18" charset="0"/>
                        <a:ea typeface="Times New Roman"/>
                        <a:cs typeface="Times New Roman" pitchFamily="18" charset="0"/>
                      </a:endParaRPr>
                    </a:p>
                  </a:txBody>
                  <a:tcPr marL="68580" marR="68580" marT="0" marB="0"/>
                </a:tc>
                <a:tc>
                  <a:txBody>
                    <a:bodyPr/>
                    <a:lstStyle/>
                    <a:p>
                      <a:pPr marL="0" marR="0" algn="l">
                        <a:spcBef>
                          <a:spcPts val="0"/>
                        </a:spcBef>
                        <a:spcAft>
                          <a:spcPts val="0"/>
                        </a:spcAft>
                      </a:pPr>
                      <a:r>
                        <a:rPr lang="en-US" sz="1200" u="none" strike="noStrike" kern="0"/>
                        <a:t>Soft landscaping</a:t>
                      </a:r>
                      <a:r>
                        <a:rPr lang="en-US" sz="1200" u="sng" kern="0"/>
                        <a:t> (L/S)</a:t>
                      </a:r>
                      <a:endParaRPr lang="en-US" sz="1200" b="1" u="sng" kern="0">
                        <a:latin typeface="Times New Roman" pitchFamily="18" charset="0"/>
                        <a:ea typeface="Times New Roman"/>
                        <a:cs typeface="Times New Roman" pitchFamily="18" charset="0"/>
                      </a:endParaRPr>
                    </a:p>
                  </a:txBody>
                  <a:tcPr marL="68580" marR="68580" marT="0" marB="0"/>
                </a:tc>
                <a:tc>
                  <a:txBody>
                    <a:bodyPr/>
                    <a:lstStyle/>
                    <a:p>
                      <a:pPr marL="0" marR="0" algn="ctr">
                        <a:lnSpc>
                          <a:spcPct val="200000"/>
                        </a:lnSpc>
                        <a:spcBef>
                          <a:spcPts val="0"/>
                        </a:spcBef>
                        <a:spcAft>
                          <a:spcPts val="0"/>
                        </a:spcAft>
                      </a:pPr>
                      <a:r>
                        <a:rPr lang="en-US" sz="1200" dirty="0" smtClean="0"/>
                        <a:t>4.521</a:t>
                      </a:r>
                      <a:endParaRPr lang="en-US" sz="1200" dirty="0">
                        <a:latin typeface="Times New Roman" pitchFamily="18" charset="0"/>
                        <a:ea typeface="Times New Roman"/>
                        <a:cs typeface="Times New Roman" pitchFamily="18" charset="0"/>
                      </a:endParaRPr>
                    </a:p>
                  </a:txBody>
                  <a:tcPr marL="68580" marR="68580" marT="0" marB="0"/>
                </a:tc>
                <a:tc>
                  <a:txBody>
                    <a:bodyPr/>
                    <a:lstStyle/>
                    <a:p>
                      <a:pPr marL="0" marR="0" algn="ctr">
                        <a:lnSpc>
                          <a:spcPct val="200000"/>
                        </a:lnSpc>
                        <a:spcBef>
                          <a:spcPts val="0"/>
                        </a:spcBef>
                        <a:spcAft>
                          <a:spcPts val="0"/>
                        </a:spcAft>
                      </a:pPr>
                      <a:r>
                        <a:rPr lang="en-US" sz="1200" dirty="0" smtClean="0"/>
                        <a:t>4.521</a:t>
                      </a:r>
                      <a:endParaRPr lang="en-US" sz="1200" dirty="0">
                        <a:latin typeface="Times New Roman" pitchFamily="18" charset="0"/>
                        <a:ea typeface="Times New Roman"/>
                        <a:cs typeface="Times New Roman" pitchFamily="18" charset="0"/>
                      </a:endParaRPr>
                    </a:p>
                  </a:txBody>
                  <a:tcPr marL="68580" marR="68580" marT="0" marB="0" anchor="ctr"/>
                </a:tc>
              </a:tr>
              <a:tr h="398444">
                <a:tc>
                  <a:txBody>
                    <a:bodyPr/>
                    <a:lstStyle/>
                    <a:p>
                      <a:pPr marL="0" marR="0">
                        <a:lnSpc>
                          <a:spcPct val="200000"/>
                        </a:lnSpc>
                        <a:spcBef>
                          <a:spcPts val="0"/>
                        </a:spcBef>
                        <a:spcAft>
                          <a:spcPts val="0"/>
                        </a:spcAft>
                      </a:pPr>
                      <a:r>
                        <a:rPr lang="en-US" sz="1200" dirty="0"/>
                        <a:t>9.</a:t>
                      </a:r>
                      <a:endParaRPr lang="en-US" sz="1200" dirty="0">
                        <a:latin typeface="Times New Roman"/>
                        <a:ea typeface="Times New Roman"/>
                        <a:cs typeface="Times New Roman"/>
                      </a:endParaRPr>
                    </a:p>
                  </a:txBody>
                  <a:tcPr marL="68580" marR="68580" marT="0" marB="0"/>
                </a:tc>
                <a:tc>
                  <a:txBody>
                    <a:bodyPr/>
                    <a:lstStyle/>
                    <a:p>
                      <a:pPr marL="0" marR="0" algn="just">
                        <a:spcBef>
                          <a:spcPts val="0"/>
                        </a:spcBef>
                        <a:spcAft>
                          <a:spcPts val="0"/>
                        </a:spcAft>
                      </a:pPr>
                      <a:r>
                        <a:rPr lang="en-US" sz="1200" u="none" strike="noStrike" kern="0" dirty="0"/>
                        <a:t> Protected U-Turns, at grade connections with Approach Roads</a:t>
                      </a:r>
                      <a:endParaRPr lang="en-US" sz="1200" b="1" u="sng" kern="0" dirty="0">
                        <a:latin typeface="Calibri"/>
                        <a:ea typeface="Times New Roman"/>
                        <a:cs typeface="Times New Roman"/>
                      </a:endParaRPr>
                    </a:p>
                  </a:txBody>
                  <a:tcPr marL="68580" marR="68580" marT="0" marB="0"/>
                </a:tc>
                <a:tc>
                  <a:txBody>
                    <a:bodyPr/>
                    <a:lstStyle/>
                    <a:p>
                      <a:pPr marL="0" marR="0" algn="ctr">
                        <a:lnSpc>
                          <a:spcPct val="200000"/>
                        </a:lnSpc>
                        <a:spcBef>
                          <a:spcPts val="0"/>
                        </a:spcBef>
                        <a:spcAft>
                          <a:spcPts val="0"/>
                        </a:spcAft>
                      </a:pPr>
                      <a:r>
                        <a:rPr lang="en-US" sz="1200" dirty="0" smtClean="0"/>
                        <a:t>-</a:t>
                      </a:r>
                      <a:endParaRPr lang="en-US" sz="1200" dirty="0">
                        <a:latin typeface="Times New Roman"/>
                        <a:ea typeface="Times New Roman"/>
                        <a:cs typeface="Times New Roman"/>
                      </a:endParaRPr>
                    </a:p>
                  </a:txBody>
                  <a:tcPr marL="68580" marR="68580" marT="0" marB="0"/>
                </a:tc>
                <a:tc>
                  <a:txBody>
                    <a:bodyPr/>
                    <a:lstStyle/>
                    <a:p>
                      <a:pPr marL="0" marR="0" algn="ctr">
                        <a:lnSpc>
                          <a:spcPct val="200000"/>
                        </a:lnSpc>
                        <a:spcBef>
                          <a:spcPts val="0"/>
                        </a:spcBef>
                        <a:spcAft>
                          <a:spcPts val="0"/>
                        </a:spcAft>
                      </a:pPr>
                      <a:r>
                        <a:rPr lang="en-US" sz="1200" dirty="0" smtClean="0"/>
                        <a:t>43.633</a:t>
                      </a:r>
                      <a:endParaRPr lang="en-US" sz="1200" dirty="0">
                        <a:latin typeface="Times New Roman"/>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TotalTime>
  <Words>1129</Words>
  <Application>Microsoft Office PowerPoint</Application>
  <PresentationFormat>On-screen Show (4:3)</PresentationFormat>
  <Paragraphs>275</Paragraphs>
  <Slides>14</Slides>
  <Notes>0</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Office Theme</vt:lpstr>
      <vt:lpstr>Theme4</vt:lpstr>
      <vt:lpstr>Presentation</vt:lpstr>
      <vt:lpstr>Slide 2</vt:lpstr>
      <vt:lpstr>DESCRIPTION</vt:lpstr>
      <vt:lpstr>OBJECTIVES</vt:lpstr>
      <vt:lpstr>Slide 5</vt:lpstr>
      <vt:lpstr>NEEDS</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usman sir</dc:creator>
  <cp:lastModifiedBy>usman sir</cp:lastModifiedBy>
  <cp:revision>13</cp:revision>
  <dcterms:created xsi:type="dcterms:W3CDTF">2012-01-12T01:35:22Z</dcterms:created>
  <dcterms:modified xsi:type="dcterms:W3CDTF">2012-01-12T02:06:29Z</dcterms:modified>
</cp:coreProperties>
</file>