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9"/>
  </p:notesMasterIdLst>
  <p:sldIdLst>
    <p:sldId id="286" r:id="rId6"/>
    <p:sldId id="257" r:id="rId7"/>
    <p:sldId id="259" r:id="rId8"/>
    <p:sldId id="258" r:id="rId9"/>
    <p:sldId id="265" r:id="rId10"/>
    <p:sldId id="269" r:id="rId11"/>
    <p:sldId id="267" r:id="rId12"/>
    <p:sldId id="268" r:id="rId13"/>
    <p:sldId id="285" r:id="rId14"/>
    <p:sldId id="263" r:id="rId15"/>
    <p:sldId id="261" r:id="rId16"/>
    <p:sldId id="262" r:id="rId17"/>
    <p:sldId id="271" r:id="rId18"/>
    <p:sldId id="272" r:id="rId19"/>
    <p:sldId id="274" r:id="rId20"/>
    <p:sldId id="276" r:id="rId21"/>
    <p:sldId id="277" r:id="rId22"/>
    <p:sldId id="278" r:id="rId23"/>
    <p:sldId id="279" r:id="rId24"/>
    <p:sldId id="282" r:id="rId25"/>
    <p:sldId id="281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895" autoAdjust="0"/>
  </p:normalViewPr>
  <p:slideViewPr>
    <p:cSldViewPr>
      <p:cViewPr varScale="1">
        <p:scale>
          <a:sx n="68" d="100"/>
          <a:sy n="68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9CCDBB-7F20-4EC0-8280-035E29144A7E}" type="doc">
      <dgm:prSet loTypeId="urn:microsoft.com/office/officeart/2005/8/layout/radial1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F3BBA00-069F-4CA6-A011-38A25BAC8E60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2"/>
              </a:solidFill>
            </a:rPr>
            <a:t>Types of Airports</a:t>
          </a:r>
          <a:endParaRPr lang="en-US" sz="2800" b="1" dirty="0">
            <a:solidFill>
              <a:schemeClr val="bg2"/>
            </a:solidFill>
          </a:endParaRPr>
        </a:p>
      </dgm:t>
    </dgm:pt>
    <dgm:pt modelId="{B7C3EE3D-D3B3-4873-BD04-D73AD5C9B58F}" type="parTrans" cxnId="{E75B2EA9-9029-4D3E-8A2D-2DFC5DF8A890}">
      <dgm:prSet/>
      <dgm:spPr/>
      <dgm:t>
        <a:bodyPr/>
        <a:lstStyle/>
        <a:p>
          <a:endParaRPr lang="en-US"/>
        </a:p>
      </dgm:t>
    </dgm:pt>
    <dgm:pt modelId="{1FA8BB45-9A1C-4DF6-BCE6-30486BDB4036}" type="sibTrans" cxnId="{E75B2EA9-9029-4D3E-8A2D-2DFC5DF8A890}">
      <dgm:prSet/>
      <dgm:spPr/>
      <dgm:t>
        <a:bodyPr/>
        <a:lstStyle/>
        <a:p>
          <a:endParaRPr lang="en-US"/>
        </a:p>
      </dgm:t>
    </dgm:pt>
    <dgm:pt modelId="{B1B365C5-0C41-43FA-99CE-AC93C7DE3806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bg2"/>
              </a:solidFill>
            </a:rPr>
            <a:t>International Airports</a:t>
          </a:r>
          <a:endParaRPr lang="en-US" sz="2800" b="1" dirty="0">
            <a:solidFill>
              <a:schemeClr val="bg2"/>
            </a:solidFill>
          </a:endParaRPr>
        </a:p>
      </dgm:t>
    </dgm:pt>
    <dgm:pt modelId="{0FCA59B0-05E9-446C-A213-AFD8C1F6EBE1}" type="parTrans" cxnId="{9917DA87-551B-41DD-9458-DCD483397E71}">
      <dgm:prSet custT="1"/>
      <dgm:spPr/>
      <dgm:t>
        <a:bodyPr/>
        <a:lstStyle/>
        <a:p>
          <a:endParaRPr lang="en-US" sz="2800" b="1" dirty="0">
            <a:solidFill>
              <a:schemeClr val="bg2"/>
            </a:solidFill>
          </a:endParaRPr>
        </a:p>
      </dgm:t>
    </dgm:pt>
    <dgm:pt modelId="{C3528323-9ADC-40EC-B4F9-900006FAEDA2}" type="sibTrans" cxnId="{9917DA87-551B-41DD-9458-DCD483397E71}">
      <dgm:prSet/>
      <dgm:spPr/>
      <dgm:t>
        <a:bodyPr/>
        <a:lstStyle/>
        <a:p>
          <a:endParaRPr lang="en-US"/>
        </a:p>
      </dgm:t>
    </dgm:pt>
    <dgm:pt modelId="{ABB1051A-1C1C-4F57-B18C-BBC023E9CEE1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Regional</a:t>
          </a:r>
        </a:p>
        <a:p>
          <a:r>
            <a:rPr lang="en-US" sz="2800" b="1" dirty="0" smtClean="0">
              <a:solidFill>
                <a:schemeClr val="tx1"/>
              </a:solidFill>
            </a:rPr>
            <a:t>Airports</a:t>
          </a:r>
          <a:endParaRPr lang="en-US" sz="2800" b="1" dirty="0">
            <a:solidFill>
              <a:schemeClr val="tx1"/>
            </a:solidFill>
          </a:endParaRPr>
        </a:p>
      </dgm:t>
    </dgm:pt>
    <dgm:pt modelId="{C2ED93CB-0111-474F-95F8-D9012A351D97}" type="parTrans" cxnId="{7625FB6F-D70D-4675-9796-CC363B98DB31}">
      <dgm:prSet custT="1"/>
      <dgm:spPr/>
      <dgm:t>
        <a:bodyPr/>
        <a:lstStyle/>
        <a:p>
          <a:endParaRPr lang="en-US" sz="2800" b="1" dirty="0">
            <a:solidFill>
              <a:schemeClr val="bg2"/>
            </a:solidFill>
          </a:endParaRPr>
        </a:p>
      </dgm:t>
    </dgm:pt>
    <dgm:pt modelId="{65F8FC69-6AA5-4C8E-84B4-216EC20CCCEB}" type="sibTrans" cxnId="{7625FB6F-D70D-4675-9796-CC363B98DB31}">
      <dgm:prSet/>
      <dgm:spPr/>
      <dgm:t>
        <a:bodyPr/>
        <a:lstStyle/>
        <a:p>
          <a:endParaRPr lang="en-US"/>
        </a:p>
      </dgm:t>
    </dgm:pt>
    <dgm:pt modelId="{A738C316-DBAF-49F7-B8C9-1FFEEBDE2D79}">
      <dgm:prSet phldrT="[Text]"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</a:rPr>
            <a:t>Domestic</a:t>
          </a:r>
        </a:p>
        <a:p>
          <a:r>
            <a:rPr lang="en-US" sz="2800" b="1" dirty="0" smtClean="0">
              <a:solidFill>
                <a:schemeClr val="tx1"/>
              </a:solidFill>
            </a:rPr>
            <a:t>Airports</a:t>
          </a:r>
          <a:endParaRPr lang="en-US" sz="2800" b="1" dirty="0">
            <a:solidFill>
              <a:schemeClr val="tx1"/>
            </a:solidFill>
          </a:endParaRPr>
        </a:p>
      </dgm:t>
    </dgm:pt>
    <dgm:pt modelId="{C6A9D49A-B974-4F94-ABD8-AFFF56C34DC6}" type="parTrans" cxnId="{24A25897-0C8C-458D-A050-3CFC3931586B}">
      <dgm:prSet custT="1"/>
      <dgm:spPr/>
      <dgm:t>
        <a:bodyPr/>
        <a:lstStyle/>
        <a:p>
          <a:endParaRPr lang="en-US" sz="2800" b="1" dirty="0">
            <a:solidFill>
              <a:schemeClr val="bg2"/>
            </a:solidFill>
          </a:endParaRPr>
        </a:p>
      </dgm:t>
    </dgm:pt>
    <dgm:pt modelId="{A07A34D5-B348-4290-BF22-23AA782BC83C}" type="sibTrans" cxnId="{24A25897-0C8C-458D-A050-3CFC3931586B}">
      <dgm:prSet/>
      <dgm:spPr/>
      <dgm:t>
        <a:bodyPr/>
        <a:lstStyle/>
        <a:p>
          <a:endParaRPr lang="en-US"/>
        </a:p>
      </dgm:t>
    </dgm:pt>
    <dgm:pt modelId="{34574610-27AF-4E42-A082-E0B3BBA9C286}" type="pres">
      <dgm:prSet presAssocID="{BD9CCDBB-7F20-4EC0-8280-035E29144A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2BF9C3-0F86-44DB-8140-09F552271F5C}" type="pres">
      <dgm:prSet presAssocID="{6F3BBA00-069F-4CA6-A011-38A25BAC8E60}" presName="centerShape" presStyleLbl="node0" presStyleIdx="0" presStyleCnt="1" custScaleX="113879"/>
      <dgm:spPr/>
      <dgm:t>
        <a:bodyPr/>
        <a:lstStyle/>
        <a:p>
          <a:endParaRPr lang="en-US"/>
        </a:p>
      </dgm:t>
    </dgm:pt>
    <dgm:pt modelId="{31B80A2D-7040-453B-A3A9-0F761E3B4FEB}" type="pres">
      <dgm:prSet presAssocID="{0FCA59B0-05E9-446C-A213-AFD8C1F6EBE1}" presName="Name9" presStyleLbl="parChTrans1D2" presStyleIdx="0" presStyleCnt="3"/>
      <dgm:spPr/>
      <dgm:t>
        <a:bodyPr/>
        <a:lstStyle/>
        <a:p>
          <a:endParaRPr lang="en-US"/>
        </a:p>
      </dgm:t>
    </dgm:pt>
    <dgm:pt modelId="{B71CC72A-4BF5-44B3-A8A7-4A651495B581}" type="pres">
      <dgm:prSet presAssocID="{0FCA59B0-05E9-446C-A213-AFD8C1F6EBE1}" presName="connTx" presStyleLbl="parChTrans1D2" presStyleIdx="0" presStyleCnt="3"/>
      <dgm:spPr/>
      <dgm:t>
        <a:bodyPr/>
        <a:lstStyle/>
        <a:p>
          <a:endParaRPr lang="en-US"/>
        </a:p>
      </dgm:t>
    </dgm:pt>
    <dgm:pt modelId="{438C5540-2FC6-4538-84AB-CA0141D933E4}" type="pres">
      <dgm:prSet presAssocID="{B1B365C5-0C41-43FA-99CE-AC93C7DE3806}" presName="node" presStyleLbl="node1" presStyleIdx="0" presStyleCnt="3" custScaleX="1921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925B11-180F-48FF-A09E-CBA0E9D31A21}" type="pres">
      <dgm:prSet presAssocID="{C2ED93CB-0111-474F-95F8-D9012A351D97}" presName="Name9" presStyleLbl="parChTrans1D2" presStyleIdx="1" presStyleCnt="3"/>
      <dgm:spPr/>
      <dgm:t>
        <a:bodyPr/>
        <a:lstStyle/>
        <a:p>
          <a:endParaRPr lang="en-US"/>
        </a:p>
      </dgm:t>
    </dgm:pt>
    <dgm:pt modelId="{FE15B525-DA44-4CAB-A210-BEB81BE37262}" type="pres">
      <dgm:prSet presAssocID="{C2ED93CB-0111-474F-95F8-D9012A351D9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D9146AF7-A080-4DA8-8AFE-BBB2117B99A4}" type="pres">
      <dgm:prSet presAssocID="{ABB1051A-1C1C-4F57-B18C-BBC023E9CEE1}" presName="node" presStyleLbl="node1" presStyleIdx="1" presStyleCnt="3" custScaleX="140992" custScaleY="90187" custRadScaleRad="113382" custRadScaleInc="-92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5D164-6130-415D-9B21-7394173E0A64}" type="pres">
      <dgm:prSet presAssocID="{C6A9D49A-B974-4F94-ABD8-AFFF56C34DC6}" presName="Name9" presStyleLbl="parChTrans1D2" presStyleIdx="2" presStyleCnt="3"/>
      <dgm:spPr/>
      <dgm:t>
        <a:bodyPr/>
        <a:lstStyle/>
        <a:p>
          <a:endParaRPr lang="en-US"/>
        </a:p>
      </dgm:t>
    </dgm:pt>
    <dgm:pt modelId="{CA199CDA-C142-4366-B0E7-3089306C6446}" type="pres">
      <dgm:prSet presAssocID="{C6A9D49A-B974-4F94-ABD8-AFFF56C34DC6}" presName="connTx" presStyleLbl="parChTrans1D2" presStyleIdx="2" presStyleCnt="3"/>
      <dgm:spPr/>
      <dgm:t>
        <a:bodyPr/>
        <a:lstStyle/>
        <a:p>
          <a:endParaRPr lang="en-US"/>
        </a:p>
      </dgm:t>
    </dgm:pt>
    <dgm:pt modelId="{08E94311-504B-47A8-B9B1-7111EC4B3326}" type="pres">
      <dgm:prSet presAssocID="{A738C316-DBAF-49F7-B8C9-1FFEEBDE2D79}" presName="node" presStyleLbl="node1" presStyleIdx="2" presStyleCnt="3" custScaleX="155170" custRadScaleRad="127321" custRadScaleInc="37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6B5904-B10F-42A8-A707-FD007C2B3ABF}" type="presOf" srcId="{B1B365C5-0C41-43FA-99CE-AC93C7DE3806}" destId="{438C5540-2FC6-4538-84AB-CA0141D933E4}" srcOrd="0" destOrd="0" presId="urn:microsoft.com/office/officeart/2005/8/layout/radial1"/>
    <dgm:cxn modelId="{521DD5DE-862B-4B11-94F1-9094EB282F94}" type="presOf" srcId="{C6A9D49A-B974-4F94-ABD8-AFFF56C34DC6}" destId="{8275D164-6130-415D-9B21-7394173E0A64}" srcOrd="0" destOrd="0" presId="urn:microsoft.com/office/officeart/2005/8/layout/radial1"/>
    <dgm:cxn modelId="{E75B2EA9-9029-4D3E-8A2D-2DFC5DF8A890}" srcId="{BD9CCDBB-7F20-4EC0-8280-035E29144A7E}" destId="{6F3BBA00-069F-4CA6-A011-38A25BAC8E60}" srcOrd="0" destOrd="0" parTransId="{B7C3EE3D-D3B3-4873-BD04-D73AD5C9B58F}" sibTransId="{1FA8BB45-9A1C-4DF6-BCE6-30486BDB4036}"/>
    <dgm:cxn modelId="{E2BF9C59-28C0-49A5-B8E4-36A096F78590}" type="presOf" srcId="{A738C316-DBAF-49F7-B8C9-1FFEEBDE2D79}" destId="{08E94311-504B-47A8-B9B1-7111EC4B3326}" srcOrd="0" destOrd="0" presId="urn:microsoft.com/office/officeart/2005/8/layout/radial1"/>
    <dgm:cxn modelId="{E346C77D-7A90-4102-8ACE-AE9271E4531D}" type="presOf" srcId="{ABB1051A-1C1C-4F57-B18C-BBC023E9CEE1}" destId="{D9146AF7-A080-4DA8-8AFE-BBB2117B99A4}" srcOrd="0" destOrd="0" presId="urn:microsoft.com/office/officeart/2005/8/layout/radial1"/>
    <dgm:cxn modelId="{99D12FB3-1F3D-4C98-BACA-E9C9D3EDA814}" type="presOf" srcId="{C6A9D49A-B974-4F94-ABD8-AFFF56C34DC6}" destId="{CA199CDA-C142-4366-B0E7-3089306C6446}" srcOrd="1" destOrd="0" presId="urn:microsoft.com/office/officeart/2005/8/layout/radial1"/>
    <dgm:cxn modelId="{097FF999-9A15-4FCF-AEB0-D5AB3348E135}" type="presOf" srcId="{C2ED93CB-0111-474F-95F8-D9012A351D97}" destId="{FE15B525-DA44-4CAB-A210-BEB81BE37262}" srcOrd="1" destOrd="0" presId="urn:microsoft.com/office/officeart/2005/8/layout/radial1"/>
    <dgm:cxn modelId="{9689C712-C8CC-4DB8-B476-D6292F77DD3B}" type="presOf" srcId="{0FCA59B0-05E9-446C-A213-AFD8C1F6EBE1}" destId="{B71CC72A-4BF5-44B3-A8A7-4A651495B581}" srcOrd="1" destOrd="0" presId="urn:microsoft.com/office/officeart/2005/8/layout/radial1"/>
    <dgm:cxn modelId="{4328BC53-B945-49A2-AFAC-6AAC0EFFF95A}" type="presOf" srcId="{C2ED93CB-0111-474F-95F8-D9012A351D97}" destId="{B6925B11-180F-48FF-A09E-CBA0E9D31A21}" srcOrd="0" destOrd="0" presId="urn:microsoft.com/office/officeart/2005/8/layout/radial1"/>
    <dgm:cxn modelId="{7625FB6F-D70D-4675-9796-CC363B98DB31}" srcId="{6F3BBA00-069F-4CA6-A011-38A25BAC8E60}" destId="{ABB1051A-1C1C-4F57-B18C-BBC023E9CEE1}" srcOrd="1" destOrd="0" parTransId="{C2ED93CB-0111-474F-95F8-D9012A351D97}" sibTransId="{65F8FC69-6AA5-4C8E-84B4-216EC20CCCEB}"/>
    <dgm:cxn modelId="{198B54FD-A54F-47B7-9215-9BA730B2707E}" type="presOf" srcId="{6F3BBA00-069F-4CA6-A011-38A25BAC8E60}" destId="{0E2BF9C3-0F86-44DB-8140-09F552271F5C}" srcOrd="0" destOrd="0" presId="urn:microsoft.com/office/officeart/2005/8/layout/radial1"/>
    <dgm:cxn modelId="{24A25897-0C8C-458D-A050-3CFC3931586B}" srcId="{6F3BBA00-069F-4CA6-A011-38A25BAC8E60}" destId="{A738C316-DBAF-49F7-B8C9-1FFEEBDE2D79}" srcOrd="2" destOrd="0" parTransId="{C6A9D49A-B974-4F94-ABD8-AFFF56C34DC6}" sibTransId="{A07A34D5-B348-4290-BF22-23AA782BC83C}"/>
    <dgm:cxn modelId="{833409C6-C9CA-454F-8980-F3E828F0141C}" type="presOf" srcId="{BD9CCDBB-7F20-4EC0-8280-035E29144A7E}" destId="{34574610-27AF-4E42-A082-E0B3BBA9C286}" srcOrd="0" destOrd="0" presId="urn:microsoft.com/office/officeart/2005/8/layout/radial1"/>
    <dgm:cxn modelId="{70AA0B0B-7433-4384-B7F1-C915B5720547}" type="presOf" srcId="{0FCA59B0-05E9-446C-A213-AFD8C1F6EBE1}" destId="{31B80A2D-7040-453B-A3A9-0F761E3B4FEB}" srcOrd="0" destOrd="0" presId="urn:microsoft.com/office/officeart/2005/8/layout/radial1"/>
    <dgm:cxn modelId="{9917DA87-551B-41DD-9458-DCD483397E71}" srcId="{6F3BBA00-069F-4CA6-A011-38A25BAC8E60}" destId="{B1B365C5-0C41-43FA-99CE-AC93C7DE3806}" srcOrd="0" destOrd="0" parTransId="{0FCA59B0-05E9-446C-A213-AFD8C1F6EBE1}" sibTransId="{C3528323-9ADC-40EC-B4F9-900006FAEDA2}"/>
    <dgm:cxn modelId="{ABFE2D37-CDC5-4672-B24A-1F2A10A6C09D}" type="presParOf" srcId="{34574610-27AF-4E42-A082-E0B3BBA9C286}" destId="{0E2BF9C3-0F86-44DB-8140-09F552271F5C}" srcOrd="0" destOrd="0" presId="urn:microsoft.com/office/officeart/2005/8/layout/radial1"/>
    <dgm:cxn modelId="{5E76F2BC-A099-4250-AEB4-DD996B8F2D0E}" type="presParOf" srcId="{34574610-27AF-4E42-A082-E0B3BBA9C286}" destId="{31B80A2D-7040-453B-A3A9-0F761E3B4FEB}" srcOrd="1" destOrd="0" presId="urn:microsoft.com/office/officeart/2005/8/layout/radial1"/>
    <dgm:cxn modelId="{77C2DF37-8ABB-4409-905A-4161A91387FA}" type="presParOf" srcId="{31B80A2D-7040-453B-A3A9-0F761E3B4FEB}" destId="{B71CC72A-4BF5-44B3-A8A7-4A651495B581}" srcOrd="0" destOrd="0" presId="urn:microsoft.com/office/officeart/2005/8/layout/radial1"/>
    <dgm:cxn modelId="{99099CFA-1FB4-42B7-A433-7EBCE2476D7E}" type="presParOf" srcId="{34574610-27AF-4E42-A082-E0B3BBA9C286}" destId="{438C5540-2FC6-4538-84AB-CA0141D933E4}" srcOrd="2" destOrd="0" presId="urn:microsoft.com/office/officeart/2005/8/layout/radial1"/>
    <dgm:cxn modelId="{55A34ACA-CABE-41FB-A7B0-89AF7023D175}" type="presParOf" srcId="{34574610-27AF-4E42-A082-E0B3BBA9C286}" destId="{B6925B11-180F-48FF-A09E-CBA0E9D31A21}" srcOrd="3" destOrd="0" presId="urn:microsoft.com/office/officeart/2005/8/layout/radial1"/>
    <dgm:cxn modelId="{F101347F-2FF2-46E8-A96D-3A51121C66C1}" type="presParOf" srcId="{B6925B11-180F-48FF-A09E-CBA0E9D31A21}" destId="{FE15B525-DA44-4CAB-A210-BEB81BE37262}" srcOrd="0" destOrd="0" presId="urn:microsoft.com/office/officeart/2005/8/layout/radial1"/>
    <dgm:cxn modelId="{914928CC-9F77-4A05-9E28-F1B254C235A1}" type="presParOf" srcId="{34574610-27AF-4E42-A082-E0B3BBA9C286}" destId="{D9146AF7-A080-4DA8-8AFE-BBB2117B99A4}" srcOrd="4" destOrd="0" presId="urn:microsoft.com/office/officeart/2005/8/layout/radial1"/>
    <dgm:cxn modelId="{68B09645-39DE-4BB0-B567-5F81A69E474C}" type="presParOf" srcId="{34574610-27AF-4E42-A082-E0B3BBA9C286}" destId="{8275D164-6130-415D-9B21-7394173E0A64}" srcOrd="5" destOrd="0" presId="urn:microsoft.com/office/officeart/2005/8/layout/radial1"/>
    <dgm:cxn modelId="{7C87B029-5D3A-437B-81F9-C22DE4A0EAF2}" type="presParOf" srcId="{8275D164-6130-415D-9B21-7394173E0A64}" destId="{CA199CDA-C142-4366-B0E7-3089306C6446}" srcOrd="0" destOrd="0" presId="urn:microsoft.com/office/officeart/2005/8/layout/radial1"/>
    <dgm:cxn modelId="{9D74604E-55BC-4E8C-9C80-8C83FC9F7A4C}" type="presParOf" srcId="{34574610-27AF-4E42-A082-E0B3BBA9C286}" destId="{08E94311-504B-47A8-B9B1-7111EC4B332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E47AB7-844F-4487-A79B-A3EF3D54EAA9}" type="doc">
      <dgm:prSet loTypeId="urn:microsoft.com/office/officeart/2005/8/layout/radial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5ACF665-4B7C-4937-9362-19315F437D85}">
      <dgm:prSet phldrT="[Text]"/>
      <dgm:spPr/>
      <dgm:t>
        <a:bodyPr/>
        <a:lstStyle/>
        <a:p>
          <a:r>
            <a:rPr lang="en-US" dirty="0" smtClean="0"/>
            <a:t>Runways</a:t>
          </a:r>
          <a:endParaRPr lang="en-US" dirty="0"/>
        </a:p>
      </dgm:t>
    </dgm:pt>
    <dgm:pt modelId="{E974F7B5-64B3-4AE7-B12E-1088323D713D}" type="parTrans" cxnId="{7ED7F55C-CE6A-42DD-BE77-F2ECF4316647}">
      <dgm:prSet/>
      <dgm:spPr/>
      <dgm:t>
        <a:bodyPr/>
        <a:lstStyle/>
        <a:p>
          <a:endParaRPr lang="en-US"/>
        </a:p>
      </dgm:t>
    </dgm:pt>
    <dgm:pt modelId="{FB7990E0-EA75-4942-B71E-2DD32F0264E9}" type="sibTrans" cxnId="{7ED7F55C-CE6A-42DD-BE77-F2ECF4316647}">
      <dgm:prSet/>
      <dgm:spPr/>
      <dgm:t>
        <a:bodyPr/>
        <a:lstStyle/>
        <a:p>
          <a:endParaRPr lang="en-US"/>
        </a:p>
      </dgm:t>
    </dgm:pt>
    <dgm:pt modelId="{CA9B5AF3-E895-4B66-88A9-A9EF37F5D891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Single Runways</a:t>
          </a:r>
          <a:endParaRPr lang="en-US" dirty="0">
            <a:solidFill>
              <a:schemeClr val="bg1"/>
            </a:solidFill>
          </a:endParaRPr>
        </a:p>
      </dgm:t>
    </dgm:pt>
    <dgm:pt modelId="{41063FDA-AE2F-4360-80A7-A8D42A162614}" type="parTrans" cxnId="{B533F03B-9BF0-4BA3-A570-1156E4323DB1}">
      <dgm:prSet/>
      <dgm:spPr/>
      <dgm:t>
        <a:bodyPr/>
        <a:lstStyle/>
        <a:p>
          <a:endParaRPr lang="en-US"/>
        </a:p>
      </dgm:t>
    </dgm:pt>
    <dgm:pt modelId="{3DCB236C-3098-4559-B91C-6E237D5B1BE3}" type="sibTrans" cxnId="{B533F03B-9BF0-4BA3-A570-1156E4323DB1}">
      <dgm:prSet/>
      <dgm:spPr/>
      <dgm:t>
        <a:bodyPr/>
        <a:lstStyle/>
        <a:p>
          <a:endParaRPr lang="en-US"/>
        </a:p>
      </dgm:t>
    </dgm:pt>
    <dgm:pt modelId="{D372FAA2-548A-4202-AE65-2B63E6F9E2A6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Parallel Runways</a:t>
          </a:r>
          <a:endParaRPr lang="en-US" dirty="0">
            <a:solidFill>
              <a:schemeClr val="bg1"/>
            </a:solidFill>
          </a:endParaRPr>
        </a:p>
      </dgm:t>
    </dgm:pt>
    <dgm:pt modelId="{B24CD472-3E18-4E17-93DD-59549F44A5F4}" type="parTrans" cxnId="{19A32781-87F0-48C9-A337-2B678D9A8204}">
      <dgm:prSet/>
      <dgm:spPr/>
      <dgm:t>
        <a:bodyPr/>
        <a:lstStyle/>
        <a:p>
          <a:endParaRPr lang="en-US"/>
        </a:p>
      </dgm:t>
    </dgm:pt>
    <dgm:pt modelId="{0541C721-D0B0-46E4-91FE-7F0666D6CBA4}" type="sibTrans" cxnId="{19A32781-87F0-48C9-A337-2B678D9A8204}">
      <dgm:prSet/>
      <dgm:spPr/>
      <dgm:t>
        <a:bodyPr/>
        <a:lstStyle/>
        <a:p>
          <a:endParaRPr lang="en-US"/>
        </a:p>
      </dgm:t>
    </dgm:pt>
    <dgm:pt modelId="{162FCAB2-A660-4B3A-A9E9-A3DAE1C3B25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Open-V Runways</a:t>
          </a:r>
          <a:endParaRPr lang="en-US" sz="2400" b="1" dirty="0">
            <a:solidFill>
              <a:schemeClr val="bg1"/>
            </a:solidFill>
          </a:endParaRPr>
        </a:p>
      </dgm:t>
    </dgm:pt>
    <dgm:pt modelId="{A7DCDC4C-3512-43D8-A230-FEF2549610C4}" type="parTrans" cxnId="{E7FB1880-7AD4-400D-A528-9FA53360EFE6}">
      <dgm:prSet/>
      <dgm:spPr/>
      <dgm:t>
        <a:bodyPr/>
        <a:lstStyle/>
        <a:p>
          <a:endParaRPr lang="en-US"/>
        </a:p>
      </dgm:t>
    </dgm:pt>
    <dgm:pt modelId="{42DB407F-7D64-4E65-80A7-5D7473D6DADC}" type="sibTrans" cxnId="{E7FB1880-7AD4-400D-A528-9FA53360EFE6}">
      <dgm:prSet/>
      <dgm:spPr/>
      <dgm:t>
        <a:bodyPr/>
        <a:lstStyle/>
        <a:p>
          <a:endParaRPr lang="en-US"/>
        </a:p>
      </dgm:t>
    </dgm:pt>
    <dgm:pt modelId="{E0C7F24A-A1C7-4493-88A8-3205899C4414}">
      <dgm:prSet phldrT="[Text]" custT="1"/>
      <dgm:spPr/>
      <dgm:t>
        <a:bodyPr/>
        <a:lstStyle/>
        <a:p>
          <a:r>
            <a:rPr lang="en-US" sz="2000" b="1" dirty="0" smtClean="0">
              <a:solidFill>
                <a:schemeClr val="bg1"/>
              </a:solidFill>
            </a:rPr>
            <a:t>Intersecting Runways</a:t>
          </a:r>
          <a:endParaRPr lang="en-US" sz="2000" b="1" dirty="0">
            <a:solidFill>
              <a:schemeClr val="bg1"/>
            </a:solidFill>
          </a:endParaRPr>
        </a:p>
      </dgm:t>
    </dgm:pt>
    <dgm:pt modelId="{DF05D994-6DB6-4569-A7AB-E4C601ABDEF8}" type="parTrans" cxnId="{35A035B5-85D8-4BB0-93C0-91CDABAE5EE0}">
      <dgm:prSet/>
      <dgm:spPr/>
      <dgm:t>
        <a:bodyPr/>
        <a:lstStyle/>
        <a:p>
          <a:endParaRPr lang="en-US"/>
        </a:p>
      </dgm:t>
    </dgm:pt>
    <dgm:pt modelId="{8C3B4CDC-58F9-48E9-B248-9CC46A620B8E}" type="sibTrans" cxnId="{35A035B5-85D8-4BB0-93C0-91CDABAE5EE0}">
      <dgm:prSet/>
      <dgm:spPr/>
      <dgm:t>
        <a:bodyPr/>
        <a:lstStyle/>
        <a:p>
          <a:endParaRPr lang="en-US"/>
        </a:p>
      </dgm:t>
    </dgm:pt>
    <dgm:pt modelId="{00E364FB-7393-4AC9-B069-63E3F9CCCB7F}" type="pres">
      <dgm:prSet presAssocID="{B1E47AB7-844F-4487-A79B-A3EF3D54EAA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A42CC0-5FC5-407C-8DF3-EB382A9CE6F9}" type="pres">
      <dgm:prSet presAssocID="{B1E47AB7-844F-4487-A79B-A3EF3D54EAA9}" presName="radial" presStyleCnt="0">
        <dgm:presLayoutVars>
          <dgm:animLvl val="ctr"/>
        </dgm:presLayoutVars>
      </dgm:prSet>
      <dgm:spPr/>
    </dgm:pt>
    <dgm:pt modelId="{D731F773-EE78-42CD-8F8B-885393AA8BEA}" type="pres">
      <dgm:prSet presAssocID="{F5ACF665-4B7C-4937-9362-19315F437D85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7A0414D5-0852-4921-9D3E-693375A9FB20}" type="pres">
      <dgm:prSet presAssocID="{CA9B5AF3-E895-4B66-88A9-A9EF37F5D891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5FDE9E-77DA-43F9-B270-FD035AFA5A95}" type="pres">
      <dgm:prSet presAssocID="{D372FAA2-548A-4202-AE65-2B63E6F9E2A6}" presName="node" presStyleLbl="vennNode1" presStyleIdx="2" presStyleCnt="5" custRadScaleRad="101582" custRadScaleInc="-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94D6A-8101-41B7-B9F5-4973A78414A7}" type="pres">
      <dgm:prSet presAssocID="{162FCAB2-A660-4B3A-A9E9-A3DAE1C3B25B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0BDA5-F84E-47D0-84EA-148DBD890BF0}" type="pres">
      <dgm:prSet presAssocID="{E0C7F24A-A1C7-4493-88A8-3205899C4414}" presName="node" presStyleLbl="vennNode1" presStyleIdx="4" presStyleCnt="5" custRadScaleRad="100030" custRadScaleInc="4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B230E6-EE5D-4CF4-91AF-EB8E4B06BDBC}" type="presOf" srcId="{F5ACF665-4B7C-4937-9362-19315F437D85}" destId="{D731F773-EE78-42CD-8F8B-885393AA8BEA}" srcOrd="0" destOrd="0" presId="urn:microsoft.com/office/officeart/2005/8/layout/radial3"/>
    <dgm:cxn modelId="{7ED7F55C-CE6A-42DD-BE77-F2ECF4316647}" srcId="{B1E47AB7-844F-4487-A79B-A3EF3D54EAA9}" destId="{F5ACF665-4B7C-4937-9362-19315F437D85}" srcOrd="0" destOrd="0" parTransId="{E974F7B5-64B3-4AE7-B12E-1088323D713D}" sibTransId="{FB7990E0-EA75-4942-B71E-2DD32F0264E9}"/>
    <dgm:cxn modelId="{95B5FD4B-4DAC-4342-A44D-2B3E57ABFA85}" type="presOf" srcId="{162FCAB2-A660-4B3A-A9E9-A3DAE1C3B25B}" destId="{95B94D6A-8101-41B7-B9F5-4973A78414A7}" srcOrd="0" destOrd="0" presId="urn:microsoft.com/office/officeart/2005/8/layout/radial3"/>
    <dgm:cxn modelId="{1107DD3B-B638-43F2-858E-04C065AEAF9F}" type="presOf" srcId="{B1E47AB7-844F-4487-A79B-A3EF3D54EAA9}" destId="{00E364FB-7393-4AC9-B069-63E3F9CCCB7F}" srcOrd="0" destOrd="0" presId="urn:microsoft.com/office/officeart/2005/8/layout/radial3"/>
    <dgm:cxn modelId="{E7FB1880-7AD4-400D-A528-9FA53360EFE6}" srcId="{F5ACF665-4B7C-4937-9362-19315F437D85}" destId="{162FCAB2-A660-4B3A-A9E9-A3DAE1C3B25B}" srcOrd="2" destOrd="0" parTransId="{A7DCDC4C-3512-43D8-A230-FEF2549610C4}" sibTransId="{42DB407F-7D64-4E65-80A7-5D7473D6DADC}"/>
    <dgm:cxn modelId="{B533F03B-9BF0-4BA3-A570-1156E4323DB1}" srcId="{F5ACF665-4B7C-4937-9362-19315F437D85}" destId="{CA9B5AF3-E895-4B66-88A9-A9EF37F5D891}" srcOrd="0" destOrd="0" parTransId="{41063FDA-AE2F-4360-80A7-A8D42A162614}" sibTransId="{3DCB236C-3098-4559-B91C-6E237D5B1BE3}"/>
    <dgm:cxn modelId="{35A035B5-85D8-4BB0-93C0-91CDABAE5EE0}" srcId="{F5ACF665-4B7C-4937-9362-19315F437D85}" destId="{E0C7F24A-A1C7-4493-88A8-3205899C4414}" srcOrd="3" destOrd="0" parTransId="{DF05D994-6DB6-4569-A7AB-E4C601ABDEF8}" sibTransId="{8C3B4CDC-58F9-48E9-B248-9CC46A620B8E}"/>
    <dgm:cxn modelId="{19A32781-87F0-48C9-A337-2B678D9A8204}" srcId="{F5ACF665-4B7C-4937-9362-19315F437D85}" destId="{D372FAA2-548A-4202-AE65-2B63E6F9E2A6}" srcOrd="1" destOrd="0" parTransId="{B24CD472-3E18-4E17-93DD-59549F44A5F4}" sibTransId="{0541C721-D0B0-46E4-91FE-7F0666D6CBA4}"/>
    <dgm:cxn modelId="{40D3D381-7F87-4D95-A69D-408D8932FBFF}" type="presOf" srcId="{D372FAA2-548A-4202-AE65-2B63E6F9E2A6}" destId="{5B5FDE9E-77DA-43F9-B270-FD035AFA5A95}" srcOrd="0" destOrd="0" presId="urn:microsoft.com/office/officeart/2005/8/layout/radial3"/>
    <dgm:cxn modelId="{8CBDCD9E-704A-444B-86F0-BB8EBFBB4385}" type="presOf" srcId="{CA9B5AF3-E895-4B66-88A9-A9EF37F5D891}" destId="{7A0414D5-0852-4921-9D3E-693375A9FB20}" srcOrd="0" destOrd="0" presId="urn:microsoft.com/office/officeart/2005/8/layout/radial3"/>
    <dgm:cxn modelId="{F3B94089-5377-401D-93BE-F628AB9BD4A9}" type="presOf" srcId="{E0C7F24A-A1C7-4493-88A8-3205899C4414}" destId="{5270BDA5-F84E-47D0-84EA-148DBD890BF0}" srcOrd="0" destOrd="0" presId="urn:microsoft.com/office/officeart/2005/8/layout/radial3"/>
    <dgm:cxn modelId="{F69F293E-2576-4E8A-B9DA-5B22378557F0}" type="presParOf" srcId="{00E364FB-7393-4AC9-B069-63E3F9CCCB7F}" destId="{6DA42CC0-5FC5-407C-8DF3-EB382A9CE6F9}" srcOrd="0" destOrd="0" presId="urn:microsoft.com/office/officeart/2005/8/layout/radial3"/>
    <dgm:cxn modelId="{4F957818-B5CD-48DE-8499-1A3E58B270BE}" type="presParOf" srcId="{6DA42CC0-5FC5-407C-8DF3-EB382A9CE6F9}" destId="{D731F773-EE78-42CD-8F8B-885393AA8BEA}" srcOrd="0" destOrd="0" presId="urn:microsoft.com/office/officeart/2005/8/layout/radial3"/>
    <dgm:cxn modelId="{640ED6FB-13F7-4C4B-B315-F60320B7ACF5}" type="presParOf" srcId="{6DA42CC0-5FC5-407C-8DF3-EB382A9CE6F9}" destId="{7A0414D5-0852-4921-9D3E-693375A9FB20}" srcOrd="1" destOrd="0" presId="urn:microsoft.com/office/officeart/2005/8/layout/radial3"/>
    <dgm:cxn modelId="{6DBE9651-9E64-4B42-AF45-AB8DD44E41A6}" type="presParOf" srcId="{6DA42CC0-5FC5-407C-8DF3-EB382A9CE6F9}" destId="{5B5FDE9E-77DA-43F9-B270-FD035AFA5A95}" srcOrd="2" destOrd="0" presId="urn:microsoft.com/office/officeart/2005/8/layout/radial3"/>
    <dgm:cxn modelId="{874ECEAA-3FCA-49EE-8A0B-650A8343E265}" type="presParOf" srcId="{6DA42CC0-5FC5-407C-8DF3-EB382A9CE6F9}" destId="{95B94D6A-8101-41B7-B9F5-4973A78414A7}" srcOrd="3" destOrd="0" presId="urn:microsoft.com/office/officeart/2005/8/layout/radial3"/>
    <dgm:cxn modelId="{2EAB063C-606A-497E-97A8-A5FB5A339EDE}" type="presParOf" srcId="{6DA42CC0-5FC5-407C-8DF3-EB382A9CE6F9}" destId="{5270BDA5-F84E-47D0-84EA-148DBD890BF0}" srcOrd="4" destOrd="0" presId="urn:microsoft.com/office/officeart/2005/8/layout/radial3"/>
  </dgm:cxnLst>
  <dgm:bg>
    <a:solidFill>
      <a:schemeClr val="accent3">
        <a:lumMod val="40000"/>
        <a:lumOff val="6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2BF9C3-0F86-44DB-8140-09F552271F5C}">
      <dsp:nvSpPr>
        <dsp:cNvPr id="0" name=""/>
        <dsp:cNvSpPr/>
      </dsp:nvSpPr>
      <dsp:spPr>
        <a:xfrm>
          <a:off x="3491882" y="2348880"/>
          <a:ext cx="2036162" cy="17880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/>
              </a:solidFill>
            </a:rPr>
            <a:t>Types of Airports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3491882" y="2348880"/>
        <a:ext cx="2036162" cy="1788005"/>
      </dsp:txXfrm>
    </dsp:sp>
    <dsp:sp modelId="{31B80A2D-7040-453B-A3A9-0F761E3B4FEB}">
      <dsp:nvSpPr>
        <dsp:cNvPr id="0" name=""/>
        <dsp:cNvSpPr/>
      </dsp:nvSpPr>
      <dsp:spPr>
        <a:xfrm rot="16200000">
          <a:off x="4240171" y="2060993"/>
          <a:ext cx="539583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539583" y="180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2"/>
            </a:solidFill>
          </a:endParaRPr>
        </a:p>
      </dsp:txBody>
      <dsp:txXfrm rot="16200000">
        <a:off x="4496473" y="2065598"/>
        <a:ext cx="26979" cy="26979"/>
      </dsp:txXfrm>
    </dsp:sp>
    <dsp:sp modelId="{438C5540-2FC6-4538-84AB-CA0141D933E4}">
      <dsp:nvSpPr>
        <dsp:cNvPr id="0" name=""/>
        <dsp:cNvSpPr/>
      </dsp:nvSpPr>
      <dsp:spPr>
        <a:xfrm>
          <a:off x="2791744" y="21291"/>
          <a:ext cx="3436438" cy="17880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bg2"/>
              </a:solidFill>
            </a:rPr>
            <a:t>International Airports</a:t>
          </a:r>
          <a:endParaRPr lang="en-US" sz="2800" b="1" kern="1200" dirty="0">
            <a:solidFill>
              <a:schemeClr val="bg2"/>
            </a:solidFill>
          </a:endParaRPr>
        </a:p>
      </dsp:txBody>
      <dsp:txXfrm>
        <a:off x="2791744" y="21291"/>
        <a:ext cx="3436438" cy="1788005"/>
      </dsp:txXfrm>
    </dsp:sp>
    <dsp:sp modelId="{B6925B11-180F-48FF-A09E-CBA0E9D31A21}">
      <dsp:nvSpPr>
        <dsp:cNvPr id="0" name=""/>
        <dsp:cNvSpPr/>
      </dsp:nvSpPr>
      <dsp:spPr>
        <a:xfrm rot="1466244">
          <a:off x="5390987" y="3742643"/>
          <a:ext cx="517207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517207" y="180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2"/>
            </a:solidFill>
          </a:endParaRPr>
        </a:p>
      </dsp:txBody>
      <dsp:txXfrm rot="1466244">
        <a:off x="5636660" y="3747807"/>
        <a:ext cx="25860" cy="25860"/>
      </dsp:txXfrm>
    </dsp:sp>
    <dsp:sp modelId="{D9146AF7-A080-4DA8-8AFE-BBB2117B99A4}">
      <dsp:nvSpPr>
        <dsp:cNvPr id="0" name=""/>
        <dsp:cNvSpPr/>
      </dsp:nvSpPr>
      <dsp:spPr>
        <a:xfrm>
          <a:off x="5652134" y="3528387"/>
          <a:ext cx="2520944" cy="161254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25948"/>
                <a:lumOff val="-12157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25948"/>
                <a:lumOff val="-1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25948"/>
                <a:lumOff val="-1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Regional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Airports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652134" y="3528387"/>
        <a:ext cx="2520944" cy="1612548"/>
      </dsp:txXfrm>
    </dsp:sp>
    <dsp:sp modelId="{8275D164-6130-415D-9B21-7394173E0A64}">
      <dsp:nvSpPr>
        <dsp:cNvPr id="0" name=""/>
        <dsp:cNvSpPr/>
      </dsp:nvSpPr>
      <dsp:spPr>
        <a:xfrm rot="9340887">
          <a:off x="2995054" y="3765234"/>
          <a:ext cx="637970" cy="36189"/>
        </a:xfrm>
        <a:custGeom>
          <a:avLst/>
          <a:gdLst/>
          <a:ahLst/>
          <a:cxnLst/>
          <a:rect l="0" t="0" r="0" b="0"/>
          <a:pathLst>
            <a:path>
              <a:moveTo>
                <a:pt x="0" y="18094"/>
              </a:moveTo>
              <a:lnTo>
                <a:pt x="637970" y="1809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>
            <a:solidFill>
              <a:schemeClr val="bg2"/>
            </a:solidFill>
          </a:endParaRPr>
        </a:p>
      </dsp:txBody>
      <dsp:txXfrm rot="9340887">
        <a:off x="3298090" y="3767379"/>
        <a:ext cx="31898" cy="31898"/>
      </dsp:txXfrm>
    </dsp:sp>
    <dsp:sp modelId="{08E94311-504B-47A8-B9B1-7111EC4B3326}">
      <dsp:nvSpPr>
        <dsp:cNvPr id="0" name=""/>
        <dsp:cNvSpPr/>
      </dsp:nvSpPr>
      <dsp:spPr>
        <a:xfrm>
          <a:off x="500330" y="3533965"/>
          <a:ext cx="2774447" cy="178800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51896"/>
                <a:lumOff val="-24314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51896"/>
                <a:lumOff val="-2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51896"/>
                <a:lumOff val="-2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Domestic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</a:rPr>
            <a:t>Airports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500330" y="3533965"/>
        <a:ext cx="2774447" cy="178800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1F773-EE78-42CD-8F8B-885393AA8BEA}">
      <dsp:nvSpPr>
        <dsp:cNvPr id="0" name=""/>
        <dsp:cNvSpPr/>
      </dsp:nvSpPr>
      <dsp:spPr>
        <a:xfrm>
          <a:off x="2627709" y="1560909"/>
          <a:ext cx="3888581" cy="38885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 smtClean="0"/>
            <a:t>Runways</a:t>
          </a:r>
          <a:endParaRPr lang="en-US" sz="5700" kern="1200" dirty="0"/>
        </a:p>
      </dsp:txBody>
      <dsp:txXfrm>
        <a:off x="2627709" y="1560909"/>
        <a:ext cx="3888581" cy="3888581"/>
      </dsp:txXfrm>
    </dsp:sp>
    <dsp:sp modelId="{7A0414D5-0852-4921-9D3E-693375A9FB20}">
      <dsp:nvSpPr>
        <dsp:cNvPr id="0" name=""/>
        <dsp:cNvSpPr/>
      </dsp:nvSpPr>
      <dsp:spPr>
        <a:xfrm>
          <a:off x="3599854" y="694"/>
          <a:ext cx="1944290" cy="1944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Single Runways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3599854" y="694"/>
        <a:ext cx="1944290" cy="1944290"/>
      </dsp:txXfrm>
    </dsp:sp>
    <dsp:sp modelId="{5B5FDE9E-77DA-43F9-B270-FD035AFA5A95}">
      <dsp:nvSpPr>
        <dsp:cNvPr id="0" name=""/>
        <dsp:cNvSpPr/>
      </dsp:nvSpPr>
      <dsp:spPr>
        <a:xfrm>
          <a:off x="6172210" y="2514588"/>
          <a:ext cx="1944290" cy="1944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bg1"/>
              </a:solidFill>
            </a:rPr>
            <a:t>Parallel Runways</a:t>
          </a:r>
          <a:endParaRPr lang="en-US" sz="2800" kern="1200" dirty="0">
            <a:solidFill>
              <a:schemeClr val="bg1"/>
            </a:solidFill>
          </a:endParaRPr>
        </a:p>
      </dsp:txBody>
      <dsp:txXfrm>
        <a:off x="6172210" y="2514588"/>
        <a:ext cx="1944290" cy="1944290"/>
      </dsp:txXfrm>
    </dsp:sp>
    <dsp:sp modelId="{95B94D6A-8101-41B7-B9F5-4973A78414A7}">
      <dsp:nvSpPr>
        <dsp:cNvPr id="0" name=""/>
        <dsp:cNvSpPr/>
      </dsp:nvSpPr>
      <dsp:spPr>
        <a:xfrm>
          <a:off x="3599854" y="5065415"/>
          <a:ext cx="1944290" cy="1944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bg1"/>
              </a:solidFill>
            </a:rPr>
            <a:t>Open-V Runways</a:t>
          </a:r>
          <a:endParaRPr lang="en-US" sz="2400" b="1" kern="1200" dirty="0">
            <a:solidFill>
              <a:schemeClr val="bg1"/>
            </a:solidFill>
          </a:endParaRPr>
        </a:p>
      </dsp:txBody>
      <dsp:txXfrm>
        <a:off x="3599854" y="5065415"/>
        <a:ext cx="1944290" cy="1944290"/>
      </dsp:txXfrm>
    </dsp:sp>
    <dsp:sp modelId="{5270BDA5-F84E-47D0-84EA-148DBD890BF0}">
      <dsp:nvSpPr>
        <dsp:cNvPr id="0" name=""/>
        <dsp:cNvSpPr/>
      </dsp:nvSpPr>
      <dsp:spPr>
        <a:xfrm>
          <a:off x="1066801" y="2514592"/>
          <a:ext cx="1944290" cy="19442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Intersecting Runways</a:t>
          </a:r>
          <a:endParaRPr lang="en-US" sz="2000" b="1" kern="1200" dirty="0">
            <a:solidFill>
              <a:schemeClr val="bg1"/>
            </a:solidFill>
          </a:endParaRPr>
        </a:p>
      </dsp:txBody>
      <dsp:txXfrm>
        <a:off x="1066801" y="2514592"/>
        <a:ext cx="1944290" cy="1944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375A5-B2EC-45A5-89F9-711DD4659053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819EA-27B4-4666-A6D9-D33907ED47B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0343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 smtClean="0"/>
              <a:t>Larger airports may have Fixed Base Operator (FBO) services, seaplane docks and ramps, air traffic control, passenger facilities such as restaurants and lounges, and emergency services. </a:t>
            </a:r>
          </a:p>
          <a:p>
            <a:pPr>
              <a:defRPr/>
            </a:pPr>
            <a:r>
              <a:rPr lang="en-US" dirty="0" smtClean="0"/>
              <a:t>In some jurisdictions, the term </a:t>
            </a:r>
            <a:r>
              <a:rPr lang="en-US" i="1" dirty="0" smtClean="0"/>
              <a:t>airport is used where the facility is licensed as </a:t>
            </a:r>
            <a:r>
              <a:rPr lang="en-US" dirty="0" smtClean="0"/>
              <a:t>such by the relevant government organization (e.g. Federal Aviation Administration (FAA), Transport Canada). Elsewhere the distinction is merely one of general appearance. Yet other areas define an air</a:t>
            </a:r>
            <a:r>
              <a:rPr lang="en-US" i="1" dirty="0" smtClean="0"/>
              <a:t>port by its </a:t>
            </a:r>
            <a:r>
              <a:rPr lang="en-US" dirty="0" smtClean="0"/>
              <a:t>having the necessary customs offices etc expected of a port, though the more general term is airport of entry.</a:t>
            </a:r>
          </a:p>
          <a:p>
            <a:pPr>
              <a:defRPr/>
            </a:pPr>
            <a:r>
              <a:rPr lang="en-US" sz="2800" dirty="0" smtClean="0"/>
              <a:t>Larger airports for airline flights generally have paved runways 2,000 m (6,600 ft) or longer.</a:t>
            </a:r>
          </a:p>
          <a:p>
            <a:pPr>
              <a:defRPr/>
            </a:pPr>
            <a:r>
              <a:rPr lang="en-US" sz="2800" dirty="0" smtClean="0"/>
              <a:t>In the United States, the minimum dimensions for dry, hard landing fields are defined by the FAR Landing And Takeoff Field Lengths. </a:t>
            </a:r>
          </a:p>
          <a:p>
            <a:pPr>
              <a:defRPr/>
            </a:pPr>
            <a:r>
              <a:rPr lang="en-US" sz="2800" dirty="0" smtClean="0"/>
              <a:t>These include considerations for safety margins during landing and takeoff. </a:t>
            </a:r>
          </a:p>
          <a:p>
            <a:pPr>
              <a:defRPr/>
            </a:pPr>
            <a:r>
              <a:rPr lang="en-US" sz="2800" dirty="0" smtClean="0"/>
              <a:t>Heavier aircraft require longer runways. </a:t>
            </a:r>
          </a:p>
          <a:p>
            <a:pPr lvl="1">
              <a:defRPr/>
            </a:pPr>
            <a:r>
              <a:rPr lang="en-US" sz="2400" dirty="0" smtClean="0"/>
              <a:t>The longest public-use runway in the world is at </a:t>
            </a:r>
            <a:r>
              <a:rPr lang="en-US" sz="2400" dirty="0" err="1" smtClean="0"/>
              <a:t>Qamdo</a:t>
            </a:r>
            <a:r>
              <a:rPr lang="en-US" sz="2400" dirty="0" smtClean="0"/>
              <a:t> </a:t>
            </a:r>
            <a:r>
              <a:rPr lang="en-US" sz="2400" dirty="0" err="1" smtClean="0"/>
              <a:t>Bangda</a:t>
            </a:r>
            <a:r>
              <a:rPr lang="en-US" sz="2400" dirty="0" smtClean="0"/>
              <a:t> Airport in China. It has a length of 5,500 m (18,045 ft). The world’s widest paved runway is at Ulyanovsk </a:t>
            </a:r>
            <a:r>
              <a:rPr lang="en-US" sz="2400" dirty="0" err="1" smtClean="0"/>
              <a:t>Vostochny</a:t>
            </a:r>
            <a:r>
              <a:rPr lang="en-US" sz="2400" dirty="0" smtClean="0"/>
              <a:t> Airport in Russia and is 105 m (344 ft) wide.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C10917C8-2277-45D8-9CC0-4E8662200CF4}" type="slidenum">
              <a:rPr lang="en-US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6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808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451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003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08FC-AF2D-4B54-ACC2-65D613C333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368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06C7-77F2-4C3B-B696-F8A8B50DAF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01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A2E8-CEAF-4EBA-9565-A3D519A09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2207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F429-B838-41A1-9B45-8561A88AD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827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B62-C261-4FE0-8F86-ED3C996862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7510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8632-A98D-477A-B73F-E2958FA43B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642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1629-05DF-44B0-8047-F743A17567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3086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5138-9BEA-4594-AF9A-9DBA488E21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13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98137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13BB-5C09-4029-A492-4254C7C70B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3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BEEA-FF99-4DD9-8FBE-DE2AF1455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4481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59E7-F3BE-4B54-8F31-0B2A77220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2650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08FC-AF2D-4B54-ACC2-65D613C333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85310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06C7-77F2-4C3B-B696-F8A8B50DAF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38246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A2E8-CEAF-4EBA-9565-A3D519A09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95936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F429-B838-41A1-9B45-8561A88AD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5351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B62-C261-4FE0-8F86-ED3C996862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7937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8632-A98D-477A-B73F-E2958FA43B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455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1629-05DF-44B0-8047-F743A17567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95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10442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5138-9BEA-4594-AF9A-9DBA488E21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6775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13BB-5C09-4029-A492-4254C7C70B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9934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BEEA-FF99-4DD9-8FBE-DE2AF1455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991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59E7-F3BE-4B54-8F31-0B2A77220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123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08FC-AF2D-4B54-ACC2-65D613C333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25227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06C7-77F2-4C3B-B696-F8A8B50DAF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6365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A2E8-CEAF-4EBA-9565-A3D519A09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67881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F429-B838-41A1-9B45-8561A88AD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94802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B62-C261-4FE0-8F86-ED3C996862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50285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8632-A98D-477A-B73F-E2958FA43B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170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0766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1629-05DF-44B0-8047-F743A17567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396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5138-9BEA-4594-AF9A-9DBA488E21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332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13BB-5C09-4029-A492-4254C7C70B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78696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BEEA-FF99-4DD9-8FBE-DE2AF1455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4331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59E7-F3BE-4B54-8F31-0B2A77220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0893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8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755650" y="4652963"/>
            <a:ext cx="8154988" cy="100965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98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662613"/>
            <a:ext cx="8058150" cy="936625"/>
          </a:xfrm>
        </p:spPr>
        <p:txBody>
          <a:bodyPr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08FC-AF2D-4B54-ACC2-65D613C3330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34180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706C7-77F2-4C3B-B696-F8A8B50DAF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9106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A2E8-CEAF-4EBA-9565-A3D519A092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9383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244975" cy="4962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CF429-B838-41A1-9B45-8561A88AD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0954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7FB62-C261-4FE0-8F86-ED3C996862F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74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327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C8632-A98D-477A-B73F-E2958FA43B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6157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C1629-05DF-44B0-8047-F743A17567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609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25138-9BEA-4594-AF9A-9DBA488E21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979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013BB-5C09-4029-A492-4254C7C70B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98060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BBEEA-FF99-4DD9-8FBE-DE2AF14553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8926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2588" y="115888"/>
            <a:ext cx="2160587" cy="6546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825" y="115888"/>
            <a:ext cx="6329363" cy="6546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459E7-F3BE-4B54-8F31-0B2A77220A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3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850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531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884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B931E-7D2F-4E70-8C36-06CF5A34F1C6}" type="datetimeFigureOut">
              <a:rPr lang="en-US" smtClean="0"/>
              <a:pPr/>
              <a:t>12/29/2012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8D11F-D305-4057-8BA0-F2D64C9CF5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122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DDF30-EC34-47DE-949D-54952C1D2A1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615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DDF30-EC34-47DE-949D-54952C1D2A1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88483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DDF30-EC34-47DE-949D-54952C1D2A1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4712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15888"/>
            <a:ext cx="864235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00213"/>
            <a:ext cx="864235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823" name="Rectangle 5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4" name="Rectangle 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88825" name="Rectangle 5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0DDF30-EC34-47DE-949D-54952C1D2A1B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28673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pperplate Gothic Bol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2664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9026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461" y="794037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</a:t>
            </a:r>
            <a:r>
              <a:rPr lang="en-US" sz="3200" b="1" dirty="0">
                <a:solidFill>
                  <a:schemeClr val="bg1"/>
                </a:solidFill>
              </a:rPr>
              <a:t>rovides facilities for all passenger arriving and departuring from airport and allowed airline and admin’s personnel's. It includes followings facilities: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1. Booking office          2. Custom’s </a:t>
            </a:r>
            <a:r>
              <a:rPr lang="en-US" sz="3200" b="1" dirty="0">
                <a:solidFill>
                  <a:schemeClr val="bg1"/>
                </a:solidFill>
              </a:rPr>
              <a:t>office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3. Restaurants               4. Weather </a:t>
            </a:r>
            <a:r>
              <a:rPr lang="en-US" sz="3200" b="1" dirty="0">
                <a:solidFill>
                  <a:schemeClr val="bg1"/>
                </a:solidFill>
              </a:rPr>
              <a:t>bureau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5. Luggage </a:t>
            </a:r>
            <a:r>
              <a:rPr lang="en-US" sz="3200" b="1" dirty="0">
                <a:solidFill>
                  <a:schemeClr val="bg1"/>
                </a:solidFill>
              </a:rPr>
              <a:t>and mails rooms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6. Communication </a:t>
            </a:r>
            <a:r>
              <a:rPr lang="en-US" sz="3200" b="1" dirty="0">
                <a:solidFill>
                  <a:schemeClr val="bg1"/>
                </a:solidFill>
              </a:rPr>
              <a:t>systems (telephone/telegraph office etc.)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7. Air </a:t>
            </a:r>
            <a:r>
              <a:rPr lang="en-US" sz="3200" b="1" dirty="0">
                <a:solidFill>
                  <a:schemeClr val="bg1"/>
                </a:solidFill>
              </a:rPr>
              <a:t>traffic control tower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"/>
            <a:ext cx="5574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Terminal </a:t>
            </a:r>
            <a:r>
              <a:rPr lang="en-US" sz="4400" b="1" dirty="0" smtClean="0">
                <a:solidFill>
                  <a:schemeClr val="bg1"/>
                </a:solidFill>
              </a:rPr>
              <a:t>Building (T.B)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24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Portion of the airport usually paved in front of TB, mean for parking, loading/unloading of aircraft.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298" y="304800"/>
            <a:ext cx="25468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/>
              <a:t>Apron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4526"/>
            <a:ext cx="9144000" cy="365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444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57564" y="-17750"/>
            <a:ext cx="330507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Taxiways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b="1" dirty="0"/>
              <a:t>P</a:t>
            </a:r>
            <a:r>
              <a:rPr lang="en-US" sz="4400" b="1" dirty="0" smtClean="0"/>
              <a:t>ath </a:t>
            </a:r>
            <a:r>
              <a:rPr lang="en-US" sz="4400" b="1" dirty="0"/>
              <a:t>on an airport connecting runways with ramps, </a:t>
            </a:r>
            <a:r>
              <a:rPr lang="en-US" sz="4400" b="1" dirty="0" smtClean="0"/>
              <a:t>hangers</a:t>
            </a:r>
            <a:r>
              <a:rPr lang="en-US" sz="4400" b="1" dirty="0"/>
              <a:t>, terminals and other facilities. </a:t>
            </a:r>
            <a:endParaRPr lang="en-US" sz="4400" b="1" dirty="0" smtClean="0"/>
          </a:p>
          <a:p>
            <a:pPr marL="571500" indent="-571500">
              <a:buFont typeface="Wingdings" pitchFamily="2" charset="2"/>
              <a:buChar char="Ø"/>
            </a:pPr>
            <a:r>
              <a:rPr lang="en-US" sz="4400" b="1" dirty="0" smtClean="0"/>
              <a:t>They </a:t>
            </a:r>
            <a:r>
              <a:rPr lang="en-US" sz="4400" b="1" dirty="0"/>
              <a:t>mostly have hard surface such as asphalt or concrete, although smaller airports sometimes use gravel or grass.</a:t>
            </a:r>
          </a:p>
        </p:txBody>
      </p:sp>
    </p:spTree>
    <p:extLst>
      <p:ext uri="{BB962C8B-B14F-4D97-AF65-F5344CB8AC3E}">
        <p14:creationId xmlns:p14="http://schemas.microsoft.com/office/powerpoint/2010/main" xmlns="" val="3540592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1190" y="39858"/>
            <a:ext cx="303781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/>
              <a:t>Hangers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69631" y="1118771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Large sheds erected on airport for housing &amp; repairing airplanes. It may be storage or service hangers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4199"/>
            <a:ext cx="9144000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0767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6892" y="61942"/>
            <a:ext cx="9143999" cy="68722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2055" y="1752600"/>
            <a:ext cx="8229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</a:rPr>
              <a:t>Rectangular </a:t>
            </a:r>
            <a:r>
              <a:rPr lang="en-US" sz="4000" b="1" dirty="0">
                <a:solidFill>
                  <a:schemeClr val="bg1"/>
                </a:solidFill>
              </a:rPr>
              <a:t>area on a </a:t>
            </a:r>
            <a:r>
              <a:rPr lang="en-US" sz="4000" b="1" dirty="0" smtClean="0">
                <a:solidFill>
                  <a:schemeClr val="bg1"/>
                </a:solidFill>
              </a:rPr>
              <a:t>land </a:t>
            </a:r>
            <a:r>
              <a:rPr lang="en-US" sz="4000" b="1" dirty="0">
                <a:solidFill>
                  <a:schemeClr val="bg1"/>
                </a:solidFill>
              </a:rPr>
              <a:t>prepared for the landing and takeoff of aircraft</a:t>
            </a:r>
            <a:r>
              <a:rPr lang="en-US" sz="4000" b="1" dirty="0" smtClean="0">
                <a:solidFill>
                  <a:schemeClr val="bg1"/>
                </a:solidFill>
              </a:rPr>
              <a:t>".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Runways may be a man-made surface (often asphalt, concrete, or a mixture of both) or a natural surface (grass, dirt, gravel, ice, or salt).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00400" y="-1524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Runways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751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Classification of Runways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There are two main types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</a:t>
            </a:r>
            <a:r>
              <a:rPr lang="en-US" sz="48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1. Primary runways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The runway that is oriented into prevailing winds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5400" b="1" dirty="0" smtClean="0">
                <a:solidFill>
                  <a:schemeClr val="bg1"/>
                </a:solidFill>
              </a:rPr>
              <a:t>2. Crosswind runways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The runway that is oriented toward the most common crosswind direction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70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3705647252"/>
              </p:ext>
            </p:extLst>
          </p:nvPr>
        </p:nvGraphicFramePr>
        <p:xfrm>
          <a:off x="0" y="0"/>
          <a:ext cx="9144000" cy="701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65103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single run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399" y="621176"/>
            <a:ext cx="5562601" cy="174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rallel runwa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617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6629400" y="621176"/>
            <a:ext cx="1828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Single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000654" y="3998613"/>
            <a:ext cx="2067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Parallel</a:t>
            </a:r>
          </a:p>
        </p:txBody>
      </p:sp>
    </p:spTree>
    <p:extLst>
      <p:ext uri="{BB962C8B-B14F-4D97-AF65-F5344CB8AC3E}">
        <p14:creationId xmlns:p14="http://schemas.microsoft.com/office/powerpoint/2010/main" xmlns="" val="89086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09648" y="2731624"/>
            <a:ext cx="5093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Intersecting Runways</a:t>
            </a:r>
            <a:endParaRPr lang="en-US" sz="3600" b="1" dirty="0"/>
          </a:p>
        </p:txBody>
      </p:sp>
      <p:pic>
        <p:nvPicPr>
          <p:cNvPr id="2050" name="Picture 2" descr="Open V runw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6096000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wo types of intersecting runway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60872"/>
            <a:ext cx="8915400" cy="3397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 flipV="1">
            <a:off x="1371600" y="3200400"/>
            <a:ext cx="11430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743200" y="3377955"/>
            <a:ext cx="3200400" cy="15750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192119" y="1007031"/>
            <a:ext cx="3113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Open-V</a:t>
            </a:r>
          </a:p>
        </p:txBody>
      </p:sp>
    </p:spTree>
    <p:extLst>
      <p:ext uri="{BB962C8B-B14F-4D97-AF65-F5344CB8AC3E}">
        <p14:creationId xmlns:p14="http://schemas.microsoft.com/office/powerpoint/2010/main" xmlns="" val="307858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64603" y="4762"/>
            <a:ext cx="1890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AIRPORT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66800"/>
            <a:ext cx="87103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A complex of runways and buildings for the</a:t>
            </a:r>
          </a:p>
          <a:p>
            <a:r>
              <a:rPr lang="en-US" sz="3200" b="1" dirty="0" smtClean="0"/>
              <a:t>takeoff, landing, and maintenance of civil aircraft, </a:t>
            </a:r>
          </a:p>
          <a:p>
            <a:r>
              <a:rPr lang="en-US" sz="3200" b="1" dirty="0" smtClean="0"/>
              <a:t>with facilities for passengers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522200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0162" y="1219200"/>
            <a:ext cx="8915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Runways are define/identified by its orientation w.r.t magnetic North .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  <a:r>
              <a:rPr lang="en-US" sz="3600" b="1" dirty="0" err="1">
                <a:solidFill>
                  <a:schemeClr val="bg1"/>
                </a:solidFill>
              </a:rPr>
              <a:t>eg</a:t>
            </a:r>
            <a:r>
              <a:rPr lang="en-US" sz="3600" b="1" dirty="0">
                <a:solidFill>
                  <a:srgbClr val="FF0000"/>
                </a:solidFill>
              </a:rPr>
              <a:t>. 270 </a:t>
            </a:r>
            <a:r>
              <a:rPr lang="en-US" sz="3600" b="1" dirty="0">
                <a:solidFill>
                  <a:schemeClr val="bg1"/>
                </a:solidFill>
              </a:rPr>
              <a:t>degree runway is Runway </a:t>
            </a:r>
            <a:r>
              <a:rPr lang="en-US" sz="3600" b="1" dirty="0">
                <a:solidFill>
                  <a:srgbClr val="FF0000"/>
                </a:solidFill>
              </a:rPr>
              <a:t>27 or R 27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16258" y="178285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Runways Orientation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55698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/>
              <a:t>Runways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If the orientation of runway is </a:t>
            </a:r>
            <a:r>
              <a:rPr lang="en-US" sz="3600" b="1" dirty="0" smtClean="0">
                <a:solidFill>
                  <a:srgbClr val="FF0000"/>
                </a:solidFill>
              </a:rPr>
              <a:t>90</a:t>
            </a:r>
            <a:r>
              <a:rPr lang="en-US" sz="3600" b="1" dirty="0" smtClean="0"/>
              <a:t> degree w.r.t magnetic North represent as </a:t>
            </a:r>
            <a:r>
              <a:rPr lang="en-US" sz="3600" b="1" dirty="0" smtClean="0">
                <a:solidFill>
                  <a:srgbClr val="FF0000"/>
                </a:solidFill>
              </a:rPr>
              <a:t>R 09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3048000"/>
            <a:ext cx="762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6126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990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2056" y="698738"/>
            <a:ext cx="62055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57" y="4572000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When the same runway is used form opposites directions the runway is identified by both direction </a:t>
            </a:r>
            <a:r>
              <a:rPr lang="en-US" sz="4000" b="1" dirty="0" err="1" smtClean="0">
                <a:solidFill>
                  <a:schemeClr val="bg1"/>
                </a:solidFill>
              </a:rPr>
              <a:t>eg</a:t>
            </a:r>
            <a:r>
              <a:rPr lang="en-US" sz="4000" b="1" dirty="0" smtClean="0">
                <a:solidFill>
                  <a:schemeClr val="bg1"/>
                </a:solidFill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</a:rPr>
              <a:t>R 09/27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837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803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5720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62580"/>
            <a:ext cx="50855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AIRPORTS IN PAKISTAN</a:t>
            </a:r>
            <a:endParaRPr lang="en-US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891570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/>
              <a:t>There are an estimated </a:t>
            </a:r>
            <a:r>
              <a:rPr lang="en-US" sz="3200" b="1" dirty="0" smtClean="0">
                <a:solidFill>
                  <a:srgbClr val="FF0000"/>
                </a:solidFill>
              </a:rPr>
              <a:t>139</a:t>
            </a:r>
            <a:r>
              <a:rPr lang="en-US" sz="3200" b="1" dirty="0" smtClean="0"/>
              <a:t> airfields in Pakistan. The largest airport in Pakistan is Jinnah International Airport, Karachi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3310022"/>
            <a:ext cx="7467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/>
              <a:t>In addition, the international airports at Lahore, Islamabad, Peshawar and Quetta are also major civil airports handling the majority of domestic and international civil aviation traffic in Pakistan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874799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sp>
        <p:nvSpPr>
          <p:cNvPr id="3" name="TextBox 2"/>
          <p:cNvSpPr txBox="1"/>
          <p:nvPr/>
        </p:nvSpPr>
        <p:spPr>
          <a:xfrm>
            <a:off x="1067844" y="-1516"/>
            <a:ext cx="72814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Jinnah International Airport</a:t>
            </a:r>
            <a:endParaRPr lang="en-US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336437"/>
            <a:ext cx="915992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 Can handle </a:t>
            </a:r>
            <a:r>
              <a:rPr lang="en-US" sz="3200" b="1" dirty="0" smtClean="0">
                <a:solidFill>
                  <a:srgbClr val="FF0000"/>
                </a:solidFill>
              </a:rPr>
              <a:t>42</a:t>
            </a:r>
            <a:r>
              <a:rPr lang="en-US" sz="3200" b="1" dirty="0" smtClean="0"/>
              <a:t> aircraft at a time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16</a:t>
            </a:r>
            <a:r>
              <a:rPr lang="en-US" sz="3200" b="1" dirty="0" smtClean="0"/>
              <a:t> passenger gates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 Handles </a:t>
            </a:r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r>
              <a:rPr lang="en-US" sz="3200" b="1" dirty="0" smtClean="0"/>
              <a:t> million passengers annually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200" b="1" dirty="0" smtClean="0"/>
              <a:t> Capacity of handling </a:t>
            </a:r>
            <a:r>
              <a:rPr lang="en-US" sz="3200" b="1" dirty="0" smtClean="0">
                <a:solidFill>
                  <a:srgbClr val="FF0000"/>
                </a:solidFill>
              </a:rPr>
              <a:t>12</a:t>
            </a:r>
            <a:r>
              <a:rPr lang="en-US" sz="3200" b="1" dirty="0" smtClean="0"/>
              <a:t> million passengers annually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1075988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Airports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0" y="1340768"/>
          <a:ext cx="8893175" cy="53219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061895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International Airports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250825" y="1412875"/>
            <a:ext cx="8642350" cy="496252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An international airport has direct service to many other airports. </a:t>
            </a:r>
          </a:p>
          <a:p>
            <a:pPr>
              <a:buFont typeface="Wingdings" pitchFamily="2" charset="2"/>
              <a:buChar char="Ø"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Handle scheduled commercial airlines both for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passengers and cargo.</a:t>
            </a:r>
          </a:p>
          <a:p>
            <a:pPr marL="0" indent="0">
              <a:buNone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535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Domestic Airports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domestic airport is an airport which handles only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domestic flights or flights within the same country. 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Domestic airports don't have customs and immigration facilities and are therefore incapable of handling flights to or from a foreign airport.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6865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Regional Airports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regional airport is an airport serving traffic within a relatively small or lightly populated geographical area. </a:t>
            </a:r>
          </a:p>
          <a:p>
            <a:pPr>
              <a:buFont typeface="Wingdings" pitchFamily="2" charset="2"/>
              <a:buChar char="Ø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regional airport usually does not have customs and immigration facilities to process traffic between countries.</a:t>
            </a:r>
          </a:p>
          <a:p>
            <a:pPr marL="0" indent="0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0400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2971800"/>
            <a:ext cx="7239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0" indent="-685800">
              <a:buFont typeface="Wingdings" pitchFamily="2" charset="2"/>
              <a:buChar char="q"/>
            </a:pPr>
            <a:r>
              <a:rPr lang="en-US" sz="4800" b="1" dirty="0">
                <a:solidFill>
                  <a:schemeClr val="bg1"/>
                </a:solidFill>
              </a:rPr>
              <a:t>Terminal Building (T.B)</a:t>
            </a:r>
          </a:p>
          <a:p>
            <a:pPr marL="685800" lvl="0" indent="-685800">
              <a:buFont typeface="Wingdings" pitchFamily="2" charset="2"/>
              <a:buChar char="q"/>
            </a:pPr>
            <a:r>
              <a:rPr lang="en-US" sz="4800" b="1" dirty="0">
                <a:solidFill>
                  <a:schemeClr val="bg1"/>
                </a:solidFill>
              </a:rPr>
              <a:t>Apron</a:t>
            </a:r>
          </a:p>
          <a:p>
            <a:pPr marL="685800" lvl="0" indent="-685800">
              <a:buFont typeface="Wingdings" pitchFamily="2" charset="2"/>
              <a:buChar char="q"/>
            </a:pPr>
            <a:r>
              <a:rPr lang="en-US" sz="4800" b="1" dirty="0">
                <a:solidFill>
                  <a:schemeClr val="bg1"/>
                </a:solidFill>
              </a:rPr>
              <a:t>Runways</a:t>
            </a:r>
          </a:p>
          <a:p>
            <a:pPr marL="685800" lvl="0" indent="-685800">
              <a:buFont typeface="Wingdings" pitchFamily="2" charset="2"/>
              <a:buChar char="q"/>
            </a:pPr>
            <a:r>
              <a:rPr lang="en-US" sz="4800" b="1" dirty="0">
                <a:solidFill>
                  <a:schemeClr val="bg1"/>
                </a:solidFill>
              </a:rPr>
              <a:t>Taxiways</a:t>
            </a:r>
          </a:p>
          <a:p>
            <a:pPr marL="685800" lvl="0" indent="-685800">
              <a:buFont typeface="Wingdings" pitchFamily="2" charset="2"/>
              <a:buChar char="q"/>
            </a:pPr>
            <a:r>
              <a:rPr lang="en-US" sz="4800" b="1" dirty="0">
                <a:solidFill>
                  <a:schemeClr val="bg1"/>
                </a:solidFill>
              </a:rPr>
              <a:t>Hangers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7760" y="935836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C000"/>
                </a:solidFill>
              </a:rPr>
              <a:t>Components of Airport</a:t>
            </a:r>
            <a:endParaRPr lang="en-US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389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01140803">
  <a:themeElements>
    <a:clrScheme name="01140803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Custom 10">
      <a:majorFont>
        <a:latin typeface="Copperplate Gothic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140803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01140803">
  <a:themeElements>
    <a:clrScheme name="01140803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Custom 10">
      <a:majorFont>
        <a:latin typeface="Copperplate Gothic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140803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01140803">
  <a:themeElements>
    <a:clrScheme name="01140803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Custom 10">
      <a:majorFont>
        <a:latin typeface="Copperplate Gothic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140803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01140803">
  <a:themeElements>
    <a:clrScheme name="01140803 1">
      <a:dk1>
        <a:srgbClr val="000000"/>
      </a:dk1>
      <a:lt1>
        <a:srgbClr val="FFFFFF"/>
      </a:lt1>
      <a:dk2>
        <a:srgbClr val="0099FF"/>
      </a:dk2>
      <a:lt2>
        <a:srgbClr val="FFFFFF"/>
      </a:lt2>
      <a:accent1>
        <a:srgbClr val="000066"/>
      </a:accent1>
      <a:accent2>
        <a:srgbClr val="3333CC"/>
      </a:accent2>
      <a:accent3>
        <a:srgbClr val="AACAFF"/>
      </a:accent3>
      <a:accent4>
        <a:srgbClr val="DADADA"/>
      </a:accent4>
      <a:accent5>
        <a:srgbClr val="AAAAB8"/>
      </a:accent5>
      <a:accent6>
        <a:srgbClr val="2D2DB9"/>
      </a:accent6>
      <a:hlink>
        <a:srgbClr val="FF6600"/>
      </a:hlink>
      <a:folHlink>
        <a:srgbClr val="00CC99"/>
      </a:folHlink>
    </a:clrScheme>
    <a:fontScheme name="Custom 10">
      <a:majorFont>
        <a:latin typeface="Copperplate Gothic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01140803 1">
        <a:dk1>
          <a:srgbClr val="000000"/>
        </a:dk1>
        <a:lt1>
          <a:srgbClr val="FFFFFF"/>
        </a:lt1>
        <a:dk2>
          <a:srgbClr val="0099FF"/>
        </a:dk2>
        <a:lt2>
          <a:srgbClr val="FFFFFF"/>
        </a:lt2>
        <a:accent1>
          <a:srgbClr val="000066"/>
        </a:accent1>
        <a:accent2>
          <a:srgbClr val="3333CC"/>
        </a:accent2>
        <a:accent3>
          <a:srgbClr val="AACAFF"/>
        </a:accent3>
        <a:accent4>
          <a:srgbClr val="DADADA"/>
        </a:accent4>
        <a:accent5>
          <a:srgbClr val="AAAAB8"/>
        </a:accent5>
        <a:accent6>
          <a:srgbClr val="2D2DB9"/>
        </a:accent6>
        <a:hlink>
          <a:srgbClr val="FF6600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</TotalTime>
  <Words>748</Words>
  <Application>Microsoft Office PowerPoint</Application>
  <PresentationFormat>On-screen Show (4:3)</PresentationFormat>
  <Paragraphs>85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01140803</vt:lpstr>
      <vt:lpstr>1_01140803</vt:lpstr>
      <vt:lpstr>2_01140803</vt:lpstr>
      <vt:lpstr>3_01140803</vt:lpstr>
      <vt:lpstr>Slide 1</vt:lpstr>
      <vt:lpstr>Slide 2</vt:lpstr>
      <vt:lpstr>Slide 3</vt:lpstr>
      <vt:lpstr>Slide 4</vt:lpstr>
      <vt:lpstr>Airports</vt:lpstr>
      <vt:lpstr>International Airports</vt:lpstr>
      <vt:lpstr>Domestic Airports</vt:lpstr>
      <vt:lpstr>Regional Airports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Classification of Runways</vt:lpstr>
      <vt:lpstr>Slide 17</vt:lpstr>
      <vt:lpstr>Slide 18</vt:lpstr>
      <vt:lpstr>Slide 19</vt:lpstr>
      <vt:lpstr>Slide 20</vt:lpstr>
      <vt:lpstr>Runways Orientation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Sajjad</dc:creator>
  <cp:lastModifiedBy>Muhammad hussain</cp:lastModifiedBy>
  <cp:revision>58</cp:revision>
  <dcterms:created xsi:type="dcterms:W3CDTF">2012-11-23T10:03:14Z</dcterms:created>
  <dcterms:modified xsi:type="dcterms:W3CDTF">2012-12-29T04:13:34Z</dcterms:modified>
</cp:coreProperties>
</file>