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66" r:id="rId4"/>
    <p:sldId id="268" r:id="rId5"/>
    <p:sldId id="269" r:id="rId6"/>
    <p:sldId id="270" r:id="rId7"/>
    <p:sldId id="271" r:id="rId8"/>
    <p:sldId id="272" r:id="rId9"/>
    <p:sldId id="273" r:id="rId10"/>
    <p:sldId id="274" r:id="rId11"/>
    <p:sldId id="275" r:id="rId12"/>
    <p:sldId id="276" r:id="rId13"/>
    <p:sldId id="263" r:id="rId14"/>
    <p:sldId id="264" r:id="rId15"/>
    <p:sldId id="265" r:id="rId16"/>
    <p:sldId id="267" r:id="rId17"/>
    <p:sldId id="277" r:id="rId18"/>
    <p:sldId id="278" r:id="rId19"/>
    <p:sldId id="280" r:id="rId20"/>
    <p:sldId id="289" r:id="rId21"/>
    <p:sldId id="281" r:id="rId22"/>
    <p:sldId id="282" r:id="rId23"/>
    <p:sldId id="309" r:id="rId24"/>
    <p:sldId id="305" r:id="rId25"/>
    <p:sldId id="283" r:id="rId26"/>
    <p:sldId id="284" r:id="rId27"/>
    <p:sldId id="285" r:id="rId28"/>
    <p:sldId id="286" r:id="rId29"/>
    <p:sldId id="288" r:id="rId30"/>
    <p:sldId id="290" r:id="rId31"/>
    <p:sldId id="291" r:id="rId32"/>
    <p:sldId id="292" r:id="rId33"/>
    <p:sldId id="293" r:id="rId34"/>
    <p:sldId id="294" r:id="rId35"/>
    <p:sldId id="295" r:id="rId36"/>
    <p:sldId id="296" r:id="rId37"/>
    <p:sldId id="312" r:id="rId38"/>
    <p:sldId id="297" r:id="rId39"/>
    <p:sldId id="301" r:id="rId40"/>
    <p:sldId id="298" r:id="rId41"/>
    <p:sldId id="302" r:id="rId42"/>
    <p:sldId id="303" r:id="rId43"/>
    <p:sldId id="299" r:id="rId44"/>
    <p:sldId id="300" r:id="rId45"/>
    <p:sldId id="307" r:id="rId46"/>
    <p:sldId id="306" r:id="rId47"/>
    <p:sldId id="311" r:id="rId48"/>
    <p:sldId id="313" r:id="rId49"/>
    <p:sldId id="315" r:id="rId50"/>
    <p:sldId id="314" r:id="rId51"/>
    <p:sldId id="317" r:id="rId52"/>
    <p:sldId id="316"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2363E-8936-40FA-BB4F-89A782334D6C}" type="datetimeFigureOut">
              <a:rPr lang="en-IN" smtClean="0"/>
              <a:pPr/>
              <a:t>11-04-2012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E2AFE-DBF4-4BBA-B030-10A499891E7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C14E12-EF16-428B-A737-F3E316987F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C14E12-EF16-428B-A737-F3E316987F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C14E12-EF16-428B-A737-F3E316987F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31D1481-CC5F-4FB8-889A-43475EE38A9C}"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31D1481-CC5F-4FB8-889A-43475EE38A9C}"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951D445-4EAD-44B5-8E43-010C68C974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A4BA6-801B-4821-AEA6-2DEF773A7F13}" type="slidenum">
              <a:rPr lang="en-US"/>
              <a:pPr/>
              <a:t>20</a:t>
            </a:fld>
            <a:endParaRPr lang="en-US"/>
          </a:p>
        </p:txBody>
      </p:sp>
      <p:sp>
        <p:nvSpPr>
          <p:cNvPr id="1228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635" y="4343400"/>
            <a:ext cx="5028732" cy="4114800"/>
          </a:xfrm>
          <a:prstGeom prst="rect">
            <a:avLst/>
          </a:prstGeom>
          <a:solidFill>
            <a:srgbClr val="FFFFFF"/>
          </a:solidFill>
          <a:ln>
            <a:solidFill>
              <a:srgbClr val="000000"/>
            </a:solidFill>
            <a:miter lim="800000"/>
            <a:headEnd/>
            <a:tailEnd/>
          </a:ln>
        </p:spPr>
        <p:txBody>
          <a:bodyPr/>
          <a:lstStyle/>
          <a:p>
            <a:endParaRPr lang="hi-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951D445-4EAD-44B5-8E43-010C68C9749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C14E12-EF16-428B-A737-F3E316987FF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3</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30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31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32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37</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39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41</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42</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0C9AFB6-89E0-4536-8711-1DBBFCBBBA3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45</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46</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47</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48</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49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50</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51</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52</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53</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54</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55</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56</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57</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58</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59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60</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61</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62</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63</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64</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65</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66</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67</a:t>
            </a:fld>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68</a:t>
            </a:fld>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69</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7</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70</a:t>
            </a:fld>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71</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4E2AFE-DBF4-4BBA-B030-10A499891E7E}"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71600" y="2130425"/>
            <a:ext cx="6477000" cy="1470025"/>
          </a:xfrm>
        </p:spPr>
        <p:txBody>
          <a:bodyPr/>
          <a:lstStyle>
            <a:lvl1pPr>
              <a:defRPr/>
            </a:lvl1pPr>
          </a:lstStyle>
          <a:p>
            <a:r>
              <a:rPr lang="en-US" smtClean="0"/>
              <a:t>Click to edit Master title style</a:t>
            </a:r>
            <a:endParaRPr lang="en-IN"/>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IN"/>
          </a:p>
        </p:txBody>
      </p:sp>
      <p:sp>
        <p:nvSpPr>
          <p:cNvPr id="3076" name="Rectangle 4"/>
          <p:cNvSpPr>
            <a:spLocks noGrp="1" noChangeArrowheads="1"/>
          </p:cNvSpPr>
          <p:nvPr>
            <p:ph type="dt" sz="half" idx="2"/>
          </p:nvPr>
        </p:nvSpPr>
        <p:spPr/>
        <p:txBody>
          <a:bodyPr/>
          <a:lstStyle>
            <a:lvl1pPr>
              <a:defRPr/>
            </a:lvl1pPr>
          </a:lstStyle>
          <a:p>
            <a:endParaRPr lang="en-IN"/>
          </a:p>
        </p:txBody>
      </p:sp>
      <p:sp>
        <p:nvSpPr>
          <p:cNvPr id="3077" name="Rectangle 5"/>
          <p:cNvSpPr>
            <a:spLocks noGrp="1" noChangeArrowheads="1"/>
          </p:cNvSpPr>
          <p:nvPr>
            <p:ph type="ftr" sz="quarter" idx="3"/>
          </p:nvPr>
        </p:nvSpPr>
        <p:spPr/>
        <p:txBody>
          <a:bodyPr/>
          <a:lstStyle>
            <a:lvl1pPr>
              <a:defRPr/>
            </a:lvl1pPr>
          </a:lstStyle>
          <a:p>
            <a:endParaRPr lang="en-IN"/>
          </a:p>
        </p:txBody>
      </p:sp>
      <p:sp>
        <p:nvSpPr>
          <p:cNvPr id="3078" name="Rectangle 6"/>
          <p:cNvSpPr>
            <a:spLocks noGrp="1" noChangeArrowheads="1"/>
          </p:cNvSpPr>
          <p:nvPr>
            <p:ph type="sldNum" sz="quarter" idx="4"/>
          </p:nvPr>
        </p:nvSpPr>
        <p:spPr/>
        <p:txBody>
          <a:bodyPr/>
          <a:lstStyle>
            <a:lvl1pPr>
              <a:defRPr/>
            </a:lvl1pPr>
          </a:lstStyle>
          <a:p>
            <a:fld id="{061A9A71-1B02-46CD-8F10-8329F5C4A798}" type="slidenum">
              <a:rPr lang="en-IN"/>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EED9EDA6-0A3D-497F-832C-B15DA30ACEE1}" type="slidenum">
              <a:rPr lang="en-IN"/>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8B0C8BCF-5119-4A86-AF6F-C61396F377D5}" type="slidenum">
              <a:rPr lang="en-IN"/>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CA230F6D-F480-42CA-9384-0D41A10E7225}" type="slidenum">
              <a:rPr lang="en-IN"/>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1AF5C947-6F43-4882-B32F-4675FEE10B50}" type="slidenum">
              <a:rPr lang="en-IN"/>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DD63BFB0-363D-4730-A297-07741E4B4995}" type="slidenum">
              <a:rPr lang="en-IN"/>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FE4E8D82-6BE8-4A43-A11B-2CCB532DBA0C}" type="slidenum">
              <a:rPr lang="en-IN"/>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975C9583-6BED-43A1-98D8-93CB24B8D443}" type="slidenum">
              <a:rPr lang="en-IN"/>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92FDDD98-3EC9-43E2-8C0D-C425564A8CB5}" type="slidenum">
              <a:rPr lang="en-IN"/>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7946DB8F-11F5-4EEC-81C2-BE26ABFA4FB2}" type="slidenum">
              <a:rPr lang="en-IN"/>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7A3C9C5A-DAA8-4782-8ACB-E32BAAB31133}" type="slidenum">
              <a:rPr lang="en-IN"/>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I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6DCD18A-D24F-4617-9828-0A728A9F3CED}"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772816"/>
            <a:ext cx="7632848" cy="1470025"/>
          </a:xfrm>
        </p:spPr>
        <p:txBody>
          <a:bodyPr/>
          <a:lstStyle/>
          <a:p>
            <a:r>
              <a:rPr lang="en-US" sz="5400" dirty="0" smtClean="0">
                <a:solidFill>
                  <a:srgbClr val="FF0000"/>
                </a:solidFill>
                <a:latin typeface="Aharoni" pitchFamily="2" charset="-79"/>
                <a:cs typeface="Aharoni" pitchFamily="2" charset="-79"/>
              </a:rPr>
              <a:t>Solid waste management</a:t>
            </a:r>
            <a:endParaRPr lang="en-US" sz="5400" dirty="0">
              <a:solidFill>
                <a:srgbClr val="FF0000"/>
              </a:solidFill>
              <a:latin typeface="Aharoni" pitchFamily="2" charset="-79"/>
              <a:cs typeface="Aharoni" pitchFamily="2" charset="-79"/>
            </a:endParaRPr>
          </a:p>
        </p:txBody>
      </p:sp>
      <p:sp>
        <p:nvSpPr>
          <p:cNvPr id="2051" name="Rectangle 3"/>
          <p:cNvSpPr>
            <a:spLocks noGrp="1" noChangeArrowheads="1"/>
          </p:cNvSpPr>
          <p:nvPr>
            <p:ph type="subTitle" idx="1"/>
          </p:nvPr>
        </p:nvSpPr>
        <p:spPr>
          <a:xfrm>
            <a:off x="1835696" y="3789040"/>
            <a:ext cx="6400800" cy="1752600"/>
          </a:xfrm>
        </p:spPr>
        <p:txBody>
          <a:bodyPr/>
          <a:lstStyle/>
          <a:p>
            <a:r>
              <a:rPr lang="en-US" sz="2800" b="1" dirty="0" smtClean="0">
                <a:solidFill>
                  <a:srgbClr val="FFC000"/>
                </a:solidFill>
                <a:latin typeface="Britannica Unicode Sans" pitchFamily="34" charset="0"/>
              </a:rPr>
              <a:t>Bibhabasu </a:t>
            </a:r>
            <a:r>
              <a:rPr lang="en-US" sz="2800" b="1" dirty="0" smtClean="0">
                <a:solidFill>
                  <a:srgbClr val="FFC000"/>
                </a:solidFill>
                <a:latin typeface="Britannica Unicode Sans" pitchFamily="34" charset="0"/>
              </a:rPr>
              <a:t>Mohanty</a:t>
            </a:r>
          </a:p>
          <a:p>
            <a:r>
              <a:rPr lang="en-US" sz="2800" b="1" dirty="0" smtClean="0">
                <a:solidFill>
                  <a:srgbClr val="FFC000"/>
                </a:solidFill>
                <a:latin typeface="Britannica Unicode Sans" pitchFamily="34" charset="0"/>
              </a:rPr>
              <a:t>Asst. Prof.</a:t>
            </a:r>
            <a:endParaRPr lang="en-US" sz="2800" b="1" dirty="0" smtClean="0">
              <a:solidFill>
                <a:srgbClr val="FFC000"/>
              </a:solidFill>
              <a:latin typeface="Britannica Unicode Sans" pitchFamily="34" charset="0"/>
            </a:endParaRPr>
          </a:p>
          <a:p>
            <a:r>
              <a:rPr lang="en-US" sz="2800" b="1" dirty="0" smtClean="0">
                <a:solidFill>
                  <a:srgbClr val="FFC000"/>
                </a:solidFill>
                <a:latin typeface="Britannica Unicode Sans" pitchFamily="34" charset="0"/>
              </a:rPr>
              <a:t>Dept. of civil </a:t>
            </a:r>
            <a:r>
              <a:rPr lang="en-US" sz="2800" b="1" dirty="0" smtClean="0">
                <a:solidFill>
                  <a:srgbClr val="FFC000"/>
                </a:solidFill>
                <a:latin typeface="Britannica Unicode Sans" pitchFamily="34" charset="0"/>
              </a:rPr>
              <a:t>Engineering</a:t>
            </a:r>
          </a:p>
          <a:p>
            <a:r>
              <a:rPr lang="en-US" sz="2800" b="1" dirty="0" smtClean="0">
                <a:solidFill>
                  <a:srgbClr val="FFC000"/>
                </a:solidFill>
                <a:latin typeface="Britannica Unicode Sans" pitchFamily="34" charset="0"/>
              </a:rPr>
              <a:t>SALITER, Ahmedabad</a:t>
            </a:r>
            <a:endParaRPr lang="en-US" sz="2800" b="1" dirty="0">
              <a:solidFill>
                <a:srgbClr val="FFC000"/>
              </a:solidFill>
              <a:latin typeface="Britannica Unicode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b="1" dirty="0" smtClean="0">
                <a:solidFill>
                  <a:srgbClr val="00B050"/>
                </a:solidFill>
                <a:latin typeface="Baskerville Old Face" pitchFamily="18" charset="0"/>
              </a:rPr>
              <a:t>15. Putrescible : </a:t>
            </a:r>
            <a:r>
              <a:rPr lang="en-IN" dirty="0" smtClean="0">
                <a:latin typeface="Baskerville Old Face" pitchFamily="18" charset="0"/>
              </a:rPr>
              <a:t>subject to decomposition or decay. Usually used in reference to food wastes and other organic wastes that decay quickly.</a:t>
            </a:r>
          </a:p>
          <a:p>
            <a:endParaRPr lang="en-US" dirty="0" smtClean="0">
              <a:latin typeface="Baskerville Old Face" pitchFamily="18" charset="0"/>
            </a:endParaRPr>
          </a:p>
          <a:p>
            <a:pPr>
              <a:buNone/>
            </a:pPr>
            <a:r>
              <a:rPr lang="en-IN" b="1" dirty="0" smtClean="0">
                <a:solidFill>
                  <a:srgbClr val="00B050"/>
                </a:solidFill>
                <a:latin typeface="Baskerville Old Face" pitchFamily="18" charset="0"/>
              </a:rPr>
              <a:t>16. Refuse</a:t>
            </a:r>
            <a:r>
              <a:rPr lang="en-IN" dirty="0" smtClean="0">
                <a:solidFill>
                  <a:srgbClr val="00B050"/>
                </a:solidFill>
                <a:latin typeface="Baskerville Old Face" pitchFamily="18" charset="0"/>
              </a:rPr>
              <a:t> : </a:t>
            </a:r>
            <a:r>
              <a:rPr lang="en-IN" dirty="0" smtClean="0">
                <a:latin typeface="Baskerville Old Face" pitchFamily="18" charset="0"/>
              </a:rPr>
              <a:t>all kinds of wastes in solid state excepting excreta from residential, commercial and industrial area.</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b="1" dirty="0" smtClean="0">
                <a:solidFill>
                  <a:srgbClr val="00B050"/>
                </a:solidFill>
                <a:latin typeface="Baskerville Old Face" pitchFamily="18" charset="0"/>
              </a:rPr>
              <a:t>17. Refuse-derived fuel (RDF) : </a:t>
            </a:r>
            <a:r>
              <a:rPr lang="en-IN" dirty="0" smtClean="0">
                <a:latin typeface="Baskerville Old Face" pitchFamily="18" charset="0"/>
              </a:rPr>
              <a:t>fuel produced from MSW that has undergone processing. Processing can include separation of recyclables and non-combustible materials, shredding, size reduction, and pelletizing.</a:t>
            </a:r>
          </a:p>
          <a:p>
            <a:pPr>
              <a:buNone/>
            </a:pPr>
            <a:endParaRPr lang="en-IN" dirty="0" smtClean="0">
              <a:latin typeface="Baskerville Old Face" pitchFamily="18" charset="0"/>
            </a:endParaRPr>
          </a:p>
          <a:p>
            <a:pPr>
              <a:buNone/>
            </a:pPr>
            <a:r>
              <a:rPr lang="en-IN" b="1" dirty="0" smtClean="0">
                <a:solidFill>
                  <a:srgbClr val="00B050"/>
                </a:solidFill>
                <a:latin typeface="Baskerville Old Face" pitchFamily="18" charset="0"/>
              </a:rPr>
              <a:t>18. Rubbish :</a:t>
            </a:r>
            <a:r>
              <a:rPr lang="en-IN" b="1" dirty="0" smtClean="0">
                <a:latin typeface="Baskerville Old Face" pitchFamily="18" charset="0"/>
              </a:rPr>
              <a:t> </a:t>
            </a:r>
            <a:r>
              <a:rPr lang="en-IN" dirty="0" smtClean="0">
                <a:latin typeface="Baskerville Old Face" pitchFamily="18" charset="0"/>
              </a:rPr>
              <a:t>a general term for solid waste. Sometimes used to exclude food wastes and ashes.</a:t>
            </a:r>
          </a:p>
          <a:p>
            <a:endParaRPr lang="en-IN" dirty="0" smtClean="0"/>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IN" b="1" dirty="0" smtClean="0">
                <a:solidFill>
                  <a:srgbClr val="00B050"/>
                </a:solidFill>
                <a:latin typeface="Baskerville Old Face" pitchFamily="18" charset="0"/>
              </a:rPr>
              <a:t>19. Waste-to-energy (WTE) plant : </a:t>
            </a:r>
            <a:r>
              <a:rPr lang="en-IN" dirty="0" smtClean="0">
                <a:latin typeface="Baskerville Old Face" pitchFamily="18" charset="0"/>
              </a:rPr>
              <a:t>a facility that uses solid waste materials (processed or raw) to produce energy. WTE plants include incinerators that produce steam for district heating or industrial use, or that generate electricity; they also include facilities that convert landfill gas to electricity.</a:t>
            </a: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404664"/>
            <a:ext cx="8229600" cy="808038"/>
          </a:xfrm>
        </p:spPr>
        <p:txBody>
          <a:bodyPr/>
          <a:lstStyle/>
          <a:p>
            <a:pPr algn="l"/>
            <a:r>
              <a:rPr lang="en-US" sz="4000" dirty="0"/>
              <a:t>Kinds of Wastes</a:t>
            </a:r>
          </a:p>
        </p:txBody>
      </p:sp>
      <p:sp>
        <p:nvSpPr>
          <p:cNvPr id="4099" name="Rectangle 3"/>
          <p:cNvSpPr>
            <a:spLocks noGrp="1" noChangeArrowheads="1"/>
          </p:cNvSpPr>
          <p:nvPr>
            <p:ph type="body" idx="1"/>
          </p:nvPr>
        </p:nvSpPr>
        <p:spPr>
          <a:xfrm>
            <a:off x="457200" y="1268760"/>
            <a:ext cx="8219256" cy="4968551"/>
          </a:xfrm>
        </p:spPr>
        <p:txBody>
          <a:bodyPr/>
          <a:lstStyle/>
          <a:p>
            <a:pPr>
              <a:lnSpc>
                <a:spcPct val="90000"/>
              </a:lnSpc>
              <a:buFont typeface="Wingdings" pitchFamily="2" charset="2"/>
              <a:buChar char="Ø"/>
            </a:pPr>
            <a:r>
              <a:rPr lang="en-US" sz="3600" dirty="0">
                <a:solidFill>
                  <a:srgbClr val="00B050"/>
                </a:solidFill>
                <a:latin typeface="Baskerville Old Face" pitchFamily="18" charset="0"/>
              </a:rPr>
              <a:t>Solid wastes: </a:t>
            </a:r>
            <a:r>
              <a:rPr lang="en-US" sz="2800" dirty="0">
                <a:latin typeface="Baskerville Old Face" pitchFamily="18" charset="0"/>
              </a:rPr>
              <a:t>domestic, commercial and industrial wastes 	especially common as co-disposal of wastes </a:t>
            </a:r>
          </a:p>
          <a:p>
            <a:pPr>
              <a:lnSpc>
                <a:spcPct val="90000"/>
              </a:lnSpc>
              <a:buFontTx/>
              <a:buNone/>
            </a:pPr>
            <a:r>
              <a:rPr lang="en-US" sz="2800" dirty="0">
                <a:latin typeface="Baskerville Old Face" pitchFamily="18" charset="0"/>
              </a:rPr>
              <a:t>      	</a:t>
            </a:r>
          </a:p>
          <a:p>
            <a:pPr>
              <a:lnSpc>
                <a:spcPct val="90000"/>
              </a:lnSpc>
              <a:buFontTx/>
              <a:buNone/>
            </a:pPr>
            <a:r>
              <a:rPr lang="en-US" sz="2800" dirty="0">
                <a:latin typeface="Baskerville Old Face" pitchFamily="18" charset="0"/>
              </a:rPr>
              <a:t>	</a:t>
            </a:r>
            <a:r>
              <a:rPr lang="en-US" sz="2800" dirty="0" smtClean="0">
                <a:latin typeface="Baskerville Old Face" pitchFamily="18" charset="0"/>
              </a:rPr>
              <a:t>Examples</a:t>
            </a:r>
            <a:r>
              <a:rPr lang="en-US" sz="2800" dirty="0">
                <a:latin typeface="Baskerville Old Face" pitchFamily="18" charset="0"/>
              </a:rPr>
              <a:t>: </a:t>
            </a:r>
            <a:r>
              <a:rPr lang="en-US" sz="2800" i="1" dirty="0" smtClean="0">
                <a:latin typeface="Baskerville Old Face" pitchFamily="18" charset="0"/>
              </a:rPr>
              <a:t>plastics</a:t>
            </a:r>
            <a:r>
              <a:rPr lang="en-US" sz="2800" i="1" dirty="0">
                <a:latin typeface="Baskerville Old Face" pitchFamily="18" charset="0"/>
              </a:rPr>
              <a:t>, </a:t>
            </a:r>
            <a:r>
              <a:rPr lang="en-US" sz="2800" i="1" dirty="0" smtClean="0">
                <a:latin typeface="Baskerville Old Face" pitchFamily="18" charset="0"/>
              </a:rPr>
              <a:t>containers</a:t>
            </a:r>
            <a:r>
              <a:rPr lang="en-US" sz="2800" i="1" dirty="0">
                <a:latin typeface="Baskerville Old Face" pitchFamily="18" charset="0"/>
              </a:rPr>
              <a:t>, bottles, 	 			cans, papers, scrap iron, and other </a:t>
            </a:r>
            <a:r>
              <a:rPr lang="en-US" sz="2800" i="1" dirty="0" smtClean="0">
                <a:latin typeface="Baskerville Old Face" pitchFamily="18" charset="0"/>
              </a:rPr>
              <a:t>trash</a:t>
            </a:r>
            <a:endParaRPr lang="en-US" sz="3600" dirty="0">
              <a:latin typeface="Baskerville Old Face" pitchFamily="18" charset="0"/>
            </a:endParaRPr>
          </a:p>
          <a:p>
            <a:pPr>
              <a:lnSpc>
                <a:spcPct val="90000"/>
              </a:lnSpc>
              <a:buFont typeface="Wingdings" pitchFamily="2" charset="2"/>
              <a:buChar char="Ø"/>
            </a:pPr>
            <a:r>
              <a:rPr lang="en-US" sz="3600" dirty="0">
                <a:solidFill>
                  <a:srgbClr val="00B050"/>
                </a:solidFill>
                <a:latin typeface="Baskerville Old Face" pitchFamily="18" charset="0"/>
              </a:rPr>
              <a:t>Liquid Wastes:</a:t>
            </a:r>
            <a:r>
              <a:rPr lang="en-US" sz="4000" dirty="0">
                <a:solidFill>
                  <a:srgbClr val="00B050"/>
                </a:solidFill>
                <a:latin typeface="Baskerville Old Face" pitchFamily="18" charset="0"/>
              </a:rPr>
              <a:t> </a:t>
            </a:r>
            <a:r>
              <a:rPr lang="en-US" sz="2800" dirty="0">
                <a:latin typeface="Baskerville Old Face" pitchFamily="18" charset="0"/>
              </a:rPr>
              <a:t>wastes in liquid form</a:t>
            </a:r>
          </a:p>
          <a:p>
            <a:pPr lvl="1">
              <a:lnSpc>
                <a:spcPct val="90000"/>
              </a:lnSpc>
              <a:buFontTx/>
              <a:buNone/>
            </a:pPr>
            <a:endParaRPr lang="en-US" dirty="0" smtClean="0">
              <a:latin typeface="Baskerville Old Face" pitchFamily="18" charset="0"/>
            </a:endParaRPr>
          </a:p>
          <a:p>
            <a:pPr lvl="1">
              <a:lnSpc>
                <a:spcPct val="90000"/>
              </a:lnSpc>
              <a:buFontTx/>
              <a:buNone/>
            </a:pPr>
            <a:r>
              <a:rPr lang="en-US" dirty="0" smtClean="0">
                <a:latin typeface="Baskerville Old Face" pitchFamily="18" charset="0"/>
              </a:rPr>
              <a:t>Examples</a:t>
            </a:r>
            <a:r>
              <a:rPr lang="en-US" dirty="0">
                <a:latin typeface="Baskerville Old Face" pitchFamily="18" charset="0"/>
              </a:rPr>
              <a:t>: </a:t>
            </a:r>
            <a:r>
              <a:rPr lang="en-US" dirty="0" smtClean="0">
                <a:latin typeface="Baskerville Old Face" pitchFamily="18" charset="0"/>
              </a:rPr>
              <a:t> </a:t>
            </a:r>
            <a:r>
              <a:rPr lang="en-US" i="1" dirty="0" smtClean="0">
                <a:latin typeface="Baskerville Old Face" pitchFamily="18" charset="0"/>
              </a:rPr>
              <a:t>domestic </a:t>
            </a:r>
            <a:r>
              <a:rPr lang="en-US" i="1" dirty="0">
                <a:latin typeface="Baskerville Old Face" pitchFamily="18" charset="0"/>
              </a:rPr>
              <a:t>washings, chemicals, oils, waste </a:t>
            </a:r>
            <a:r>
              <a:rPr lang="en-US" i="1" dirty="0" smtClean="0">
                <a:latin typeface="Baskerville Old Face" pitchFamily="18" charset="0"/>
              </a:rPr>
              <a:t> water </a:t>
            </a:r>
            <a:r>
              <a:rPr lang="en-US" i="1" dirty="0">
                <a:latin typeface="Baskerville Old Face" pitchFamily="18" charset="0"/>
              </a:rPr>
              <a:t>from ponds, manufacturing industries 			and other sources</a:t>
            </a:r>
            <a:endParaRPr lang="en-US" dirty="0">
              <a:latin typeface="Baskerville Old Face" pitchFamily="18" charset="0"/>
            </a:endParaRPr>
          </a:p>
          <a:p>
            <a:pPr>
              <a:lnSpc>
                <a:spcPct val="90000"/>
              </a:lnSpc>
            </a:pPr>
            <a:endParaRPr 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0"/>
            <a:ext cx="8686800" cy="1143000"/>
          </a:xfrm>
        </p:spPr>
        <p:txBody>
          <a:bodyPr/>
          <a:lstStyle/>
          <a:p>
            <a:pPr algn="l"/>
            <a:r>
              <a:rPr lang="en-US" sz="2800" dirty="0"/>
              <a:t>Classification of Wastes according to their Properties</a:t>
            </a:r>
          </a:p>
        </p:txBody>
      </p:sp>
      <p:sp>
        <p:nvSpPr>
          <p:cNvPr id="5123" name="Rectangle 3"/>
          <p:cNvSpPr>
            <a:spLocks noGrp="1" noChangeArrowheads="1"/>
          </p:cNvSpPr>
          <p:nvPr>
            <p:ph type="body" idx="1"/>
          </p:nvPr>
        </p:nvSpPr>
        <p:spPr>
          <a:xfrm>
            <a:off x="457200" y="1268760"/>
            <a:ext cx="8229600" cy="4857403"/>
          </a:xfrm>
        </p:spPr>
        <p:txBody>
          <a:bodyPr/>
          <a:lstStyle/>
          <a:p>
            <a:pPr>
              <a:buFont typeface="Wingdings" pitchFamily="2" charset="2"/>
              <a:buChar char="Ø"/>
            </a:pPr>
            <a:r>
              <a:rPr lang="en-US" dirty="0" smtClean="0">
                <a:solidFill>
                  <a:srgbClr val="00B050"/>
                </a:solidFill>
                <a:latin typeface="Baskerville Old Face" pitchFamily="18" charset="0"/>
              </a:rPr>
              <a:t>Bio-degradable </a:t>
            </a:r>
            <a:endParaRPr lang="en-US" dirty="0">
              <a:solidFill>
                <a:srgbClr val="00B050"/>
              </a:solidFill>
              <a:latin typeface="Baskerville Old Face" pitchFamily="18" charset="0"/>
            </a:endParaRPr>
          </a:p>
          <a:p>
            <a:pPr>
              <a:buNone/>
            </a:pPr>
            <a:r>
              <a:rPr lang="en-US" sz="3600" dirty="0">
                <a:latin typeface="Baskerville Old Face" pitchFamily="18" charset="0"/>
              </a:rPr>
              <a:t>		</a:t>
            </a:r>
            <a:r>
              <a:rPr lang="en-US" sz="2800" dirty="0">
                <a:latin typeface="Baskerville Old Face" pitchFamily="18" charset="0"/>
              </a:rPr>
              <a:t>can be degraded (paper, wood, fruits and others)</a:t>
            </a:r>
          </a:p>
          <a:p>
            <a:pPr>
              <a:buFont typeface="Wingdings" pitchFamily="2" charset="2"/>
              <a:buChar char="Ø"/>
            </a:pPr>
            <a:endParaRPr lang="en-US" sz="3600" dirty="0">
              <a:latin typeface="Baskerville Old Face" pitchFamily="18" charset="0"/>
            </a:endParaRPr>
          </a:p>
          <a:p>
            <a:pPr>
              <a:buFont typeface="Wingdings" pitchFamily="2" charset="2"/>
              <a:buChar char="Ø"/>
            </a:pPr>
            <a:r>
              <a:rPr lang="en-US" dirty="0" smtClean="0">
                <a:solidFill>
                  <a:srgbClr val="00B050"/>
                </a:solidFill>
                <a:latin typeface="Baskerville Old Face" pitchFamily="18" charset="0"/>
              </a:rPr>
              <a:t>Non-biodegradable</a:t>
            </a:r>
            <a:endParaRPr lang="en-US" sz="2800" dirty="0">
              <a:solidFill>
                <a:srgbClr val="00B050"/>
              </a:solidFill>
              <a:latin typeface="Baskerville Old Face" pitchFamily="18" charset="0"/>
            </a:endParaRPr>
          </a:p>
          <a:p>
            <a:pPr>
              <a:buFontTx/>
              <a:buNone/>
            </a:pPr>
            <a:r>
              <a:rPr lang="en-US" sz="3600" dirty="0">
                <a:latin typeface="Baskerville Old Face" pitchFamily="18" charset="0"/>
              </a:rPr>
              <a:t>	</a:t>
            </a:r>
            <a:r>
              <a:rPr lang="en-US" sz="2800" dirty="0" smtClean="0">
                <a:latin typeface="Baskerville Old Face" pitchFamily="18" charset="0"/>
              </a:rPr>
              <a:t>cannot </a:t>
            </a:r>
            <a:r>
              <a:rPr lang="en-US" sz="2800" dirty="0">
                <a:latin typeface="Baskerville Old Face" pitchFamily="18" charset="0"/>
              </a:rPr>
              <a:t>be degraded (plastics, bottles, </a:t>
            </a:r>
            <a:r>
              <a:rPr lang="en-US" sz="2800" dirty="0" smtClean="0">
                <a:latin typeface="Baskerville Old Face" pitchFamily="18" charset="0"/>
              </a:rPr>
              <a:t>old machines</a:t>
            </a:r>
            <a:r>
              <a:rPr lang="en-US" sz="2800" dirty="0">
                <a:latin typeface="Baskerville Old Face" pitchFamily="18" charset="0"/>
              </a:rPr>
              <a:t>,</a:t>
            </a:r>
          </a:p>
          <a:p>
            <a:pPr>
              <a:buFontTx/>
              <a:buNone/>
            </a:pPr>
            <a:r>
              <a:rPr lang="en-US" sz="2800" dirty="0">
                <a:latin typeface="Baskerville Old Face" pitchFamily="18" charset="0"/>
              </a:rPr>
              <a:t>		cans, </a:t>
            </a:r>
            <a:r>
              <a:rPr lang="en-US" sz="2800" dirty="0" smtClean="0">
                <a:latin typeface="Baskerville Old Face" pitchFamily="18" charset="0"/>
              </a:rPr>
              <a:t>containers </a:t>
            </a:r>
            <a:r>
              <a:rPr lang="en-US" sz="2800" dirty="0">
                <a:latin typeface="Baskerville Old Face" pitchFamily="18" charset="0"/>
              </a:rPr>
              <a:t>and others)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95536" y="260648"/>
            <a:ext cx="8352928" cy="1219200"/>
          </a:xfrm>
        </p:spPr>
        <p:txBody>
          <a:bodyPr/>
          <a:lstStyle/>
          <a:p>
            <a:r>
              <a:rPr lang="en-US" sz="2800" dirty="0"/>
              <a:t>Classification of Wastes according to</a:t>
            </a:r>
            <a:br>
              <a:rPr lang="en-US" sz="2800" dirty="0"/>
            </a:br>
            <a:r>
              <a:rPr lang="en-US" sz="2800" dirty="0"/>
              <a:t>their Effects on Human Health and the Environment</a:t>
            </a:r>
          </a:p>
        </p:txBody>
      </p:sp>
      <p:sp>
        <p:nvSpPr>
          <p:cNvPr id="10243" name="Rectangle 3"/>
          <p:cNvSpPr>
            <a:spLocks noGrp="1" noChangeArrowheads="1"/>
          </p:cNvSpPr>
          <p:nvPr>
            <p:ph type="subTitle" idx="1"/>
          </p:nvPr>
        </p:nvSpPr>
        <p:spPr>
          <a:xfrm>
            <a:off x="539552" y="1700808"/>
            <a:ext cx="8071048" cy="4680520"/>
          </a:xfrm>
        </p:spPr>
        <p:txBody>
          <a:bodyPr/>
          <a:lstStyle/>
          <a:p>
            <a:pPr algn="l">
              <a:lnSpc>
                <a:spcPct val="90000"/>
              </a:lnSpc>
              <a:buFont typeface="Wingdings" pitchFamily="2" charset="2"/>
              <a:buChar char="Ø"/>
            </a:pPr>
            <a:r>
              <a:rPr lang="en-US" sz="2800" dirty="0">
                <a:solidFill>
                  <a:srgbClr val="00B050"/>
                </a:solidFill>
                <a:latin typeface="Baskerville Old Face" pitchFamily="18" charset="0"/>
              </a:rPr>
              <a:t>Hazardous wastes</a:t>
            </a:r>
          </a:p>
          <a:p>
            <a:pPr algn="just">
              <a:lnSpc>
                <a:spcPct val="90000"/>
              </a:lnSpc>
            </a:pPr>
            <a:r>
              <a:rPr lang="en-IN" dirty="0" smtClean="0">
                <a:latin typeface="Baskerville Old Face" pitchFamily="18" charset="0"/>
              </a:rPr>
              <a:t>waste that is reactive, toxic, corrosive, or otherwise dangerous to living things and/or the environment. Many industrial by-products are hazardous.</a:t>
            </a:r>
            <a:endParaRPr lang="en-US" sz="2800" dirty="0" smtClean="0">
              <a:latin typeface="Baskerville Old Face" pitchFamily="18" charset="0"/>
            </a:endParaRPr>
          </a:p>
          <a:p>
            <a:pPr algn="just">
              <a:lnSpc>
                <a:spcPct val="90000"/>
              </a:lnSpc>
            </a:pPr>
            <a:endParaRPr lang="en-US" sz="2800" dirty="0">
              <a:latin typeface="Baskerville Old Face" pitchFamily="18" charset="0"/>
            </a:endParaRPr>
          </a:p>
          <a:p>
            <a:pPr algn="l">
              <a:lnSpc>
                <a:spcPct val="90000"/>
              </a:lnSpc>
              <a:buFont typeface="Wingdings" pitchFamily="2" charset="2"/>
              <a:buChar char="Ø"/>
            </a:pPr>
            <a:r>
              <a:rPr lang="en-US" sz="2800" dirty="0">
                <a:solidFill>
                  <a:srgbClr val="00B050"/>
                </a:solidFill>
                <a:latin typeface="Baskerville Old Face" pitchFamily="18" charset="0"/>
              </a:rPr>
              <a:t>Non-hazardous </a:t>
            </a:r>
          </a:p>
          <a:p>
            <a:pPr algn="just">
              <a:lnSpc>
                <a:spcPct val="90000"/>
              </a:lnSpc>
            </a:pPr>
            <a:r>
              <a:rPr lang="en-US" sz="2800" dirty="0">
                <a:latin typeface="Baskerville Old Face" pitchFamily="18" charset="0"/>
              </a:rPr>
              <a:t>Substances safe to use commercially, industrially, agriculturally, or </a:t>
            </a:r>
            <a:r>
              <a:rPr lang="en-US" sz="2800" dirty="0" smtClean="0">
                <a:latin typeface="Baskerville Old Face" pitchFamily="18" charset="0"/>
              </a:rPr>
              <a:t>economically. </a:t>
            </a:r>
            <a:endParaRPr lang="en-US" sz="2800" dirty="0">
              <a:latin typeface="Baskerville Old Fac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08038"/>
          </a:xfrm>
        </p:spPr>
        <p:txBody>
          <a:bodyPr/>
          <a:lstStyle/>
          <a:p>
            <a:pPr algn="l"/>
            <a:r>
              <a:rPr lang="en-US" sz="4000" dirty="0" smtClean="0"/>
              <a:t>From where these comes???</a:t>
            </a:r>
            <a:endParaRPr lang="en-IN" sz="4000" dirty="0"/>
          </a:p>
        </p:txBody>
      </p:sp>
      <p:pic>
        <p:nvPicPr>
          <p:cNvPr id="4" name="Picture 2" descr="C:\Users\OMM\Desktop\Presentations\VTH SEM\Env. Vth sem\MATERIALS\common-Sources.jpg"/>
          <p:cNvPicPr>
            <a:picLocks noChangeAspect="1" noChangeArrowheads="1"/>
          </p:cNvPicPr>
          <p:nvPr/>
        </p:nvPicPr>
        <p:blipFill>
          <a:blip r:embed="rId3" cstate="print"/>
          <a:srcRect/>
          <a:stretch>
            <a:fillRect/>
          </a:stretch>
        </p:blipFill>
        <p:spPr bwMode="auto">
          <a:xfrm>
            <a:off x="683568" y="1268760"/>
            <a:ext cx="7848872" cy="50405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528" y="404664"/>
            <a:ext cx="8229600" cy="808038"/>
          </a:xfrm>
        </p:spPr>
        <p:txBody>
          <a:bodyPr/>
          <a:lstStyle/>
          <a:p>
            <a:pPr algn="l"/>
            <a:r>
              <a:rPr lang="en-US" sz="3600" dirty="0"/>
              <a:t>Solid Waste in India</a:t>
            </a:r>
          </a:p>
        </p:txBody>
      </p:sp>
      <p:sp>
        <p:nvSpPr>
          <p:cNvPr id="83971" name="Rectangle 3"/>
          <p:cNvSpPr>
            <a:spLocks noGrp="1" noChangeArrowheads="1"/>
          </p:cNvSpPr>
          <p:nvPr>
            <p:ph type="body" idx="1"/>
          </p:nvPr>
        </p:nvSpPr>
        <p:spPr>
          <a:xfrm>
            <a:off x="539552" y="1196752"/>
            <a:ext cx="7620000" cy="5181600"/>
          </a:xfrm>
        </p:spPr>
        <p:txBody>
          <a:bodyPr/>
          <a:lstStyle/>
          <a:p>
            <a:pPr>
              <a:buFont typeface="Wingdings" pitchFamily="2" charset="2"/>
              <a:buChar char="Ø"/>
            </a:pPr>
            <a:r>
              <a:rPr lang="en-US" sz="2800" dirty="0">
                <a:latin typeface="Baskerville Old Face" pitchFamily="18" charset="0"/>
              </a:rPr>
              <a:t>7.2 million </a:t>
            </a:r>
            <a:r>
              <a:rPr lang="en-US" sz="2800" dirty="0" smtClean="0">
                <a:latin typeface="Baskerville Old Face" pitchFamily="18" charset="0"/>
              </a:rPr>
              <a:t>tonnes </a:t>
            </a:r>
            <a:r>
              <a:rPr lang="en-US" sz="2800" dirty="0">
                <a:latin typeface="Baskerville Old Face" pitchFamily="18" charset="0"/>
              </a:rPr>
              <a:t>of hazardous </a:t>
            </a:r>
            <a:r>
              <a:rPr lang="en-US" sz="2800" dirty="0" smtClean="0">
                <a:latin typeface="Baskerville Old Face" pitchFamily="18" charset="0"/>
              </a:rPr>
              <a:t>waste</a:t>
            </a:r>
            <a:endParaRPr lang="en-US" sz="2800" dirty="0">
              <a:latin typeface="Baskerville Old Face" pitchFamily="18" charset="0"/>
            </a:endParaRPr>
          </a:p>
          <a:p>
            <a:pPr>
              <a:buFont typeface="Wingdings" pitchFamily="2" charset="2"/>
              <a:buChar char="Ø"/>
            </a:pPr>
            <a:r>
              <a:rPr lang="en-US" sz="2800" dirty="0">
                <a:latin typeface="Baskerville Old Face" pitchFamily="18" charset="0"/>
              </a:rPr>
              <a:t>One Sq km of additional landfill area </a:t>
            </a:r>
            <a:r>
              <a:rPr lang="en-US" sz="2800" dirty="0" smtClean="0">
                <a:latin typeface="Baskerville Old Face" pitchFamily="18" charset="0"/>
              </a:rPr>
              <a:t>every-year</a:t>
            </a:r>
            <a:endParaRPr lang="en-US" sz="2800" dirty="0">
              <a:latin typeface="Baskerville Old Face" pitchFamily="18" charset="0"/>
            </a:endParaRPr>
          </a:p>
          <a:p>
            <a:pPr>
              <a:buFont typeface="Wingdings" pitchFamily="2" charset="2"/>
              <a:buChar char="Ø"/>
            </a:pPr>
            <a:r>
              <a:rPr lang="en-US" sz="2800" dirty="0">
                <a:latin typeface="Baskerville Old Face" pitchFamily="18" charset="0"/>
              </a:rPr>
              <a:t>Rs 1600 </a:t>
            </a:r>
            <a:r>
              <a:rPr lang="en-US" sz="2800" dirty="0" smtClean="0">
                <a:latin typeface="Baskerville Old Face" pitchFamily="18" charset="0"/>
              </a:rPr>
              <a:t>crore </a:t>
            </a:r>
            <a:r>
              <a:rPr lang="en-US" sz="2800" dirty="0">
                <a:latin typeface="Baskerville Old Face" pitchFamily="18" charset="0"/>
              </a:rPr>
              <a:t>for treatment &amp; disposal of these </a:t>
            </a:r>
            <a:r>
              <a:rPr lang="en-US" sz="2800" dirty="0" smtClean="0">
                <a:latin typeface="Baskerville Old Face" pitchFamily="18" charset="0"/>
              </a:rPr>
              <a:t>wastes</a:t>
            </a:r>
            <a:endParaRPr lang="en-US" sz="2800" dirty="0">
              <a:latin typeface="Baskerville Old Face" pitchFamily="18" charset="0"/>
            </a:endParaRPr>
          </a:p>
          <a:p>
            <a:pPr>
              <a:buFont typeface="Wingdings" pitchFamily="2" charset="2"/>
              <a:buChar char="Ø"/>
            </a:pPr>
            <a:r>
              <a:rPr lang="en-US" sz="2800" dirty="0">
                <a:latin typeface="Baskerville Old Face" pitchFamily="18" charset="0"/>
              </a:rPr>
              <a:t>In addition to this industries discharge about 150 million </a:t>
            </a:r>
            <a:r>
              <a:rPr lang="en-US" sz="2800" dirty="0" smtClean="0">
                <a:latin typeface="Baskerville Old Face" pitchFamily="18" charset="0"/>
              </a:rPr>
              <a:t>tonnes </a:t>
            </a:r>
            <a:r>
              <a:rPr lang="en-US" sz="2800" dirty="0">
                <a:latin typeface="Baskerville Old Face" pitchFamily="18" charset="0"/>
              </a:rPr>
              <a:t>of high volume low hazard waste every year, which is mostly dumped on open low lying land areas.</a:t>
            </a:r>
          </a:p>
          <a:p>
            <a:pPr>
              <a:buFont typeface="Wingdings" pitchFamily="2" charset="2"/>
              <a:buChar char="Ø"/>
            </a:pPr>
            <a:endParaRPr lang="en-US" sz="2800" dirty="0">
              <a:latin typeface="Baskerville Old Face" pitchFamily="18" charset="0"/>
            </a:endParaRPr>
          </a:p>
          <a:p>
            <a:pPr algn="r">
              <a:buNone/>
            </a:pPr>
            <a:r>
              <a:rPr lang="en-US" sz="1800" i="1" dirty="0">
                <a:latin typeface="Baskerville Old Face" pitchFamily="18" charset="0"/>
              </a:rPr>
              <a:t>Source: </a:t>
            </a:r>
            <a:r>
              <a:rPr lang="en-US" sz="1600" i="1" dirty="0" smtClean="0"/>
              <a:t> </a:t>
            </a:r>
            <a:r>
              <a:rPr lang="en-US" sz="1600" i="1" dirty="0"/>
              <a:t>Ministry of Environment &amp; Forest</a:t>
            </a:r>
            <a:r>
              <a:rPr lang="en-US" sz="2800" dirty="0"/>
              <a:t> </a:t>
            </a:r>
          </a:p>
          <a:p>
            <a:pPr>
              <a:buFontTx/>
              <a:buNone/>
            </a:pPr>
            <a:endParaRPr lang="en-US" sz="2800" dirty="0"/>
          </a:p>
          <a:p>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7544" y="476672"/>
            <a:ext cx="7772400" cy="304800"/>
          </a:xfrm>
        </p:spPr>
        <p:txBody>
          <a:bodyPr/>
          <a:lstStyle/>
          <a:p>
            <a:pPr algn="l"/>
            <a:r>
              <a:rPr lang="en-US" sz="3600" dirty="0"/>
              <a:t>Growth</a:t>
            </a:r>
            <a:r>
              <a:rPr lang="en-US" sz="4000" dirty="0"/>
              <a:t> of Solid Waste In India</a:t>
            </a:r>
          </a:p>
        </p:txBody>
      </p:sp>
      <p:sp>
        <p:nvSpPr>
          <p:cNvPr id="81923" name="Rectangle 3"/>
          <p:cNvSpPr>
            <a:spLocks noGrp="1" noChangeArrowheads="1"/>
          </p:cNvSpPr>
          <p:nvPr>
            <p:ph type="body" idx="1"/>
          </p:nvPr>
        </p:nvSpPr>
        <p:spPr>
          <a:xfrm>
            <a:off x="395536" y="980728"/>
            <a:ext cx="7772400" cy="5181600"/>
          </a:xfrm>
        </p:spPr>
        <p:txBody>
          <a:bodyPr/>
          <a:lstStyle/>
          <a:p>
            <a:pPr>
              <a:lnSpc>
                <a:spcPct val="80000"/>
              </a:lnSpc>
              <a:buNone/>
            </a:pPr>
            <a:endParaRPr lang="en-US" sz="2400" dirty="0"/>
          </a:p>
          <a:p>
            <a:pPr>
              <a:lnSpc>
                <a:spcPct val="80000"/>
              </a:lnSpc>
              <a:buFont typeface="Wingdings" pitchFamily="2" charset="2"/>
              <a:buChar char="Ø"/>
            </a:pPr>
            <a:r>
              <a:rPr lang="en-US" sz="2800" dirty="0">
                <a:latin typeface="Baskerville Old Face" pitchFamily="18" charset="0"/>
              </a:rPr>
              <a:t>In 1981-91, population of Mumbai increased from 8.2 million to 12.3 million</a:t>
            </a:r>
          </a:p>
          <a:p>
            <a:pPr>
              <a:lnSpc>
                <a:spcPct val="80000"/>
              </a:lnSpc>
              <a:buFont typeface="Wingdings" pitchFamily="2" charset="2"/>
              <a:buChar char="Ø"/>
            </a:pPr>
            <a:endParaRPr lang="en-US" sz="2800" dirty="0">
              <a:latin typeface="Baskerville Old Face" pitchFamily="18" charset="0"/>
            </a:endParaRPr>
          </a:p>
          <a:p>
            <a:pPr>
              <a:lnSpc>
                <a:spcPct val="80000"/>
              </a:lnSpc>
              <a:buFont typeface="Wingdings" pitchFamily="2" charset="2"/>
              <a:buChar char="Ø"/>
            </a:pPr>
            <a:r>
              <a:rPr lang="en-US" sz="2800" dirty="0">
                <a:latin typeface="Baskerville Old Face" pitchFamily="18" charset="0"/>
              </a:rPr>
              <a:t>During the same period, municipal solid waste has grown from 3200 tonnes to 5355 </a:t>
            </a:r>
            <a:r>
              <a:rPr lang="en-US" sz="2800" dirty="0" smtClean="0">
                <a:latin typeface="Baskerville Old Face" pitchFamily="18" charset="0"/>
              </a:rPr>
              <a:t>tonnes, </a:t>
            </a:r>
            <a:r>
              <a:rPr lang="en-US" sz="2800" dirty="0">
                <a:latin typeface="Baskerville Old Face" pitchFamily="18" charset="0"/>
              </a:rPr>
              <a:t>an increase of 67%</a:t>
            </a:r>
          </a:p>
          <a:p>
            <a:pPr>
              <a:lnSpc>
                <a:spcPct val="80000"/>
              </a:lnSpc>
              <a:buFont typeface="Wingdings" pitchFamily="2" charset="2"/>
              <a:buChar char="Ø"/>
            </a:pPr>
            <a:endParaRPr lang="en-US" sz="2800" dirty="0">
              <a:latin typeface="Baskerville Old Face" pitchFamily="18" charset="0"/>
            </a:endParaRPr>
          </a:p>
          <a:p>
            <a:pPr>
              <a:lnSpc>
                <a:spcPct val="80000"/>
              </a:lnSpc>
              <a:buFont typeface="Wingdings" pitchFamily="2" charset="2"/>
              <a:buChar char="Ø"/>
            </a:pPr>
            <a:r>
              <a:rPr lang="en-US" sz="2800" dirty="0">
                <a:latin typeface="Baskerville Old Face" pitchFamily="18" charset="0"/>
              </a:rPr>
              <a:t>Waste collection is very low for all Indian cities</a:t>
            </a:r>
          </a:p>
          <a:p>
            <a:pPr>
              <a:lnSpc>
                <a:spcPct val="80000"/>
              </a:lnSpc>
              <a:buFont typeface="Wingdings" pitchFamily="2" charset="2"/>
              <a:buChar char="Ø"/>
            </a:pPr>
            <a:endParaRPr lang="en-US" sz="2800" dirty="0">
              <a:latin typeface="Baskerville Old Face" pitchFamily="18" charset="0"/>
            </a:endParaRPr>
          </a:p>
          <a:p>
            <a:pPr>
              <a:lnSpc>
                <a:spcPct val="80000"/>
              </a:lnSpc>
              <a:buFont typeface="Wingdings" pitchFamily="2" charset="2"/>
              <a:buChar char="Ø"/>
            </a:pPr>
            <a:r>
              <a:rPr lang="en-US" sz="2800" dirty="0">
                <a:latin typeface="Baskerville Old Face" pitchFamily="18" charset="0"/>
              </a:rPr>
              <a:t>City like Bangalore produces 2000 tonnes of waste per annum, the ever increasing waste has put pressure on hygienic condition of the city</a:t>
            </a:r>
          </a:p>
          <a:p>
            <a:pPr>
              <a:lnSpc>
                <a:spcPct val="80000"/>
              </a:lnSpc>
              <a:buFont typeface="Wingdings" pitchFamily="2" charset="2"/>
              <a:buChar char="Ø"/>
            </a:pPr>
            <a:endParaRPr lang="en-US" sz="2800" b="1" dirty="0">
              <a:latin typeface="Baskerville Old Face" pitchFamily="18" charset="0"/>
            </a:endParaRPr>
          </a:p>
          <a:p>
            <a:pPr algn="r">
              <a:lnSpc>
                <a:spcPct val="80000"/>
              </a:lnSpc>
              <a:buFont typeface="Wingdings" pitchFamily="2" charset="2"/>
              <a:buChar char="Ø"/>
            </a:pPr>
            <a:r>
              <a:rPr lang="en-US" sz="1800" b="1" i="1" dirty="0">
                <a:latin typeface="Baskerville Old Face" pitchFamily="18" charset="0"/>
              </a:rPr>
              <a:t>Source: The Energy &amp; Resources Institute, New Delhi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subTitle" idx="1"/>
          </p:nvPr>
        </p:nvSpPr>
        <p:spPr>
          <a:xfrm>
            <a:off x="467544" y="476672"/>
            <a:ext cx="8077200" cy="5673080"/>
          </a:xfrm>
          <a:noFill/>
        </p:spPr>
        <p:txBody>
          <a:bodyPr/>
          <a:lstStyle/>
          <a:p>
            <a:pPr marL="338138" indent="-338138" algn="l">
              <a:buFont typeface="Wingdings" pitchFamily="2" charset="2"/>
              <a:buChar char="Ø"/>
            </a:pPr>
            <a:r>
              <a:rPr lang="en-US" sz="2800" dirty="0">
                <a:latin typeface="Baskerville Old Face" pitchFamily="18" charset="0"/>
              </a:rPr>
              <a:t>Estimated waste generation is 1,00,000 </a:t>
            </a:r>
            <a:r>
              <a:rPr lang="en-US" sz="2800" dirty="0" smtClean="0">
                <a:latin typeface="Baskerville Old Face" pitchFamily="18" charset="0"/>
              </a:rPr>
              <a:t>MT/day.</a:t>
            </a:r>
          </a:p>
          <a:p>
            <a:pPr marL="338138" indent="-338138" algn="l">
              <a:buFont typeface="Wingdings" pitchFamily="2" charset="2"/>
              <a:buChar char="Ø"/>
            </a:pPr>
            <a:endParaRPr lang="en-US" sz="2800" dirty="0">
              <a:latin typeface="Baskerville Old Face" pitchFamily="18" charset="0"/>
            </a:endParaRPr>
          </a:p>
          <a:p>
            <a:pPr marL="338138" indent="-338138" algn="l">
              <a:buFont typeface="Wingdings" pitchFamily="2" charset="2"/>
              <a:buChar char="Ø"/>
            </a:pPr>
            <a:r>
              <a:rPr lang="en-US" sz="2800" dirty="0">
                <a:latin typeface="Baskerville Old Face" pitchFamily="18" charset="0"/>
              </a:rPr>
              <a:t>Per capita waste generation ranges between 0.20 to 0.60 kg</a:t>
            </a:r>
            <a:r>
              <a:rPr lang="en-US" sz="2800" dirty="0" smtClean="0">
                <a:latin typeface="Baskerville Old Face" pitchFamily="18" charset="0"/>
              </a:rPr>
              <a:t>.</a:t>
            </a:r>
          </a:p>
          <a:p>
            <a:pPr marL="338138" indent="-338138" algn="l">
              <a:buFont typeface="Wingdings" pitchFamily="2" charset="2"/>
              <a:buChar char="Ø"/>
            </a:pPr>
            <a:endParaRPr lang="en-US" sz="2800" dirty="0">
              <a:latin typeface="Baskerville Old Face" pitchFamily="18" charset="0"/>
            </a:endParaRPr>
          </a:p>
          <a:p>
            <a:pPr marL="338138" indent="-338138" algn="just">
              <a:buFont typeface="Wingdings" pitchFamily="2" charset="2"/>
              <a:buChar char="Ø"/>
            </a:pPr>
            <a:r>
              <a:rPr lang="en-US" sz="2800" dirty="0">
                <a:latin typeface="Baskerville Old Face" pitchFamily="18" charset="0"/>
              </a:rPr>
              <a:t>Waste collection efficiency in bigger sized cities ranges from 70 to 90% and in small sized towns it is up to 50-60</a:t>
            </a:r>
            <a:r>
              <a:rPr lang="en-US" sz="2800" dirty="0" smtClean="0">
                <a:latin typeface="Baskerville Old Face" pitchFamily="18" charset="0"/>
              </a:rPr>
              <a:t>%.</a:t>
            </a:r>
          </a:p>
          <a:p>
            <a:pPr marL="338138" indent="-338138" algn="just">
              <a:buFont typeface="Wingdings" pitchFamily="2" charset="2"/>
              <a:buChar char="Ø"/>
            </a:pPr>
            <a:endParaRPr lang="en-US" sz="2800" dirty="0">
              <a:latin typeface="Baskerville Old Face" pitchFamily="18" charset="0"/>
            </a:endParaRPr>
          </a:p>
          <a:p>
            <a:pPr marL="338138" indent="-338138" algn="just">
              <a:buFont typeface="Wingdings" pitchFamily="2" charset="2"/>
              <a:buChar char="Ø"/>
            </a:pPr>
            <a:r>
              <a:rPr lang="en-US" sz="2800" dirty="0">
                <a:latin typeface="Baskerville Old Face" pitchFamily="18" charset="0"/>
              </a:rPr>
              <a:t>Local authorities spend less 5% of their budget on waste disposal and maximum cost is incurred on street sweeping and collection and transportation of waste.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08038"/>
          </a:xfrm>
        </p:spPr>
        <p:txBody>
          <a:bodyPr/>
          <a:lstStyle/>
          <a:p>
            <a:pPr algn="l"/>
            <a:r>
              <a:rPr lang="en-US" dirty="0" smtClean="0"/>
              <a:t>Content… </a:t>
            </a:r>
            <a:endParaRPr lang="en-IN" dirty="0"/>
          </a:p>
        </p:txBody>
      </p:sp>
      <p:sp>
        <p:nvSpPr>
          <p:cNvPr id="3" name="Content Placeholder 2"/>
          <p:cNvSpPr>
            <a:spLocks noGrp="1"/>
          </p:cNvSpPr>
          <p:nvPr>
            <p:ph idx="1"/>
          </p:nvPr>
        </p:nvSpPr>
        <p:spPr/>
        <p:txBody>
          <a:bodyPr/>
          <a:lstStyle/>
          <a:p>
            <a:pPr>
              <a:buNone/>
            </a:pPr>
            <a:r>
              <a:rPr lang="en-IN" dirty="0" smtClean="0">
                <a:latin typeface="Baskerville Old Face" pitchFamily="18" charset="0"/>
              </a:rPr>
              <a:t>	Solid Waste Management: Quantity, Composition and characteristics of solid waste, Methods of solid waste collection, conveyance, treatment and disposal.</a:t>
            </a: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178" name="Group 1346"/>
          <p:cNvGraphicFramePr>
            <a:graphicFrameLocks noGrp="1"/>
          </p:cNvGraphicFramePr>
          <p:nvPr/>
        </p:nvGraphicFramePr>
        <p:xfrm>
          <a:off x="0" y="-3"/>
          <a:ext cx="9144000" cy="6857999"/>
        </p:xfrm>
        <a:graphic>
          <a:graphicData uri="http://schemas.openxmlformats.org/drawingml/2006/table">
            <a:tbl>
              <a:tblPr>
                <a:tableStyleId>{08FB837D-C827-4EFA-A057-4D05807E0F7C}</a:tableStyleId>
              </a:tblPr>
              <a:tblGrid>
                <a:gridCol w="1003609"/>
                <a:gridCol w="2899317"/>
                <a:gridCol w="3271026"/>
                <a:gridCol w="1970048"/>
              </a:tblGrid>
              <a:tr h="33943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1" u="none" strike="noStrike" cap="none" normalizeH="0" baseline="0" dirty="0" err="1" smtClean="0">
                          <a:ln>
                            <a:noFill/>
                          </a:ln>
                          <a:effectLst/>
                          <a:latin typeface="Baskerville Old Face" pitchFamily="18" charset="0"/>
                        </a:rPr>
                        <a:t>S.No</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1" u="none" strike="noStrike" cap="none" normalizeH="0" baseline="0" dirty="0" smtClean="0">
                          <a:ln>
                            <a:noFill/>
                          </a:ln>
                          <a:effectLst/>
                          <a:latin typeface="Baskerville Old Face" pitchFamily="18" charset="0"/>
                        </a:rPr>
                        <a:t>City</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1" u="none" strike="noStrike" cap="none" normalizeH="0" baseline="0" dirty="0" smtClean="0">
                          <a:ln>
                            <a:noFill/>
                          </a:ln>
                          <a:effectLst/>
                          <a:latin typeface="Baskerville Old Face" pitchFamily="18" charset="0"/>
                        </a:rPr>
                        <a:t>Municipal solid Waste (TPD)</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1" u="none" strike="noStrike" cap="none" normalizeH="0" baseline="0" dirty="0" smtClean="0">
                          <a:ln>
                            <a:noFill/>
                          </a:ln>
                          <a:effectLst/>
                          <a:latin typeface="Baskerville Old Face" pitchFamily="18" charset="0"/>
                        </a:rPr>
                        <a:t>Per capita waste (Kg/day)</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Ahmadabad</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1,683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0.585</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Bangalore</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2,000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0.484</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Bhopal</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546</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0.514</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4.</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Bombay</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5,355</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0.436</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5.</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Calcutta</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3,692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0.383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6.</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Coimbatore</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350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0.429</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7.</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Delhi</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4,000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0.475</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8.</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Hyderabad</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1,566</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0.382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9.</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Indore</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350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0.321</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Jaipur</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580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0.398</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11</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Kanpur </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1,200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0.640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Kochi</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347</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0.518</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Lucknow</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1,010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0.623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14</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Ludhiana</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400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0.384</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15</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Madras</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3,124</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0.657</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16</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Madurai</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370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0.392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17</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Nagpur</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443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0.273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18</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Patna</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330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0.360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19</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Pune</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700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0.312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20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Surat</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900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0.600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21</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Vadodara</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400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0.389</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22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Varanasi</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412</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0.400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r>
              <a:tr h="28341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23</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Visakhapatnam</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smtClean="0">
                          <a:ln>
                            <a:noFill/>
                          </a:ln>
                          <a:effectLst/>
                          <a:latin typeface="Baskerville Old Face" pitchFamily="18" charset="0"/>
                        </a:rPr>
                        <a:t>300</a:t>
                      </a:r>
                      <a:endParaRPr kumimoji="0" lang="en-US" sz="1200" b="1" i="0" u="none" strike="noStrike" cap="none" normalizeH="0" baseline="0" smtClean="0">
                        <a:ln>
                          <a:noFill/>
                        </a:ln>
                        <a:solidFill>
                          <a:schemeClr val="tx1"/>
                        </a:solidFill>
                        <a:effectLst/>
                        <a:latin typeface="Baskerville Old Fac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u="none" strike="noStrike" cap="none" normalizeH="0" baseline="0" dirty="0" smtClean="0">
                          <a:ln>
                            <a:noFill/>
                          </a:ln>
                          <a:effectLst/>
                          <a:latin typeface="Baskerville Old Face" pitchFamily="18" charset="0"/>
                        </a:rPr>
                        <a:t>0.400</a:t>
                      </a:r>
                      <a:endParaRPr kumimoji="0" lang="en-US" sz="1200" b="1" i="0" u="none" strike="noStrike" cap="none" normalizeH="0" baseline="0" dirty="0" smtClean="0">
                        <a:ln>
                          <a:noFill/>
                        </a:ln>
                        <a:solidFill>
                          <a:schemeClr val="tx1"/>
                        </a:solidFill>
                        <a:effectLst/>
                        <a:latin typeface="Baskerville Old Face" pitchFamily="18"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457200" y="548680"/>
            <a:ext cx="8305800" cy="5047536"/>
          </a:xfrm>
          <a:prstGeom prst="rect">
            <a:avLst/>
          </a:prstGeom>
          <a:noFill/>
          <a:ln w="9525">
            <a:noFill/>
            <a:miter lim="800000"/>
            <a:headEnd/>
            <a:tailEnd/>
          </a:ln>
          <a:effectLst/>
        </p:spPr>
        <p:txBody>
          <a:bodyPr wrap="square">
            <a:spAutoFit/>
          </a:bodyPr>
          <a:lstStyle/>
          <a:p>
            <a:pPr marL="474663" indent="-474663" algn="ctr">
              <a:spcBef>
                <a:spcPct val="25000"/>
              </a:spcBef>
            </a:pPr>
            <a:r>
              <a:rPr lang="en-US" sz="2800" u="sng" dirty="0">
                <a:solidFill>
                  <a:srgbClr val="C00000"/>
                </a:solidFill>
                <a:latin typeface="Baskerville Old Face" pitchFamily="18" charset="0"/>
              </a:rPr>
              <a:t>MAJOR DEFICIENCIES</a:t>
            </a:r>
            <a:r>
              <a:rPr lang="en-US" sz="2800" dirty="0">
                <a:latin typeface="Baskerville Old Face" pitchFamily="18" charset="0"/>
              </a:rPr>
              <a:t>	</a:t>
            </a:r>
          </a:p>
          <a:p>
            <a:pPr marL="474663" indent="-474663">
              <a:spcBef>
                <a:spcPct val="25000"/>
              </a:spcBef>
              <a:buFont typeface="Wingdings" pitchFamily="2" charset="2"/>
              <a:buChar char="Ø"/>
            </a:pPr>
            <a:r>
              <a:rPr lang="en-US" sz="2800" dirty="0">
                <a:latin typeface="Baskerville Old Face" pitchFamily="18" charset="0"/>
              </a:rPr>
              <a:t>Littering of garbage due to unorganized</a:t>
            </a:r>
            <a:r>
              <a:rPr lang="en-US" sz="2800" u="sng" dirty="0">
                <a:latin typeface="Baskerville Old Face" pitchFamily="18" charset="0"/>
              </a:rPr>
              <a:t> </a:t>
            </a:r>
            <a:r>
              <a:rPr lang="en-US" sz="2800" dirty="0">
                <a:latin typeface="Baskerville Old Face" pitchFamily="18" charset="0"/>
              </a:rPr>
              <a:t>primary collection  </a:t>
            </a:r>
          </a:p>
          <a:p>
            <a:pPr marL="474663" indent="-474663">
              <a:spcBef>
                <a:spcPct val="25000"/>
              </a:spcBef>
              <a:buFont typeface="Wingdings" pitchFamily="2" charset="2"/>
              <a:buChar char="Ø"/>
            </a:pPr>
            <a:r>
              <a:rPr lang="en-US" sz="2800" dirty="0">
                <a:latin typeface="Baskerville Old Face" pitchFamily="18" charset="0"/>
              </a:rPr>
              <a:t>Provision and operation of interim storage facilities unsatisfactory</a:t>
            </a:r>
            <a:r>
              <a:rPr lang="en-US" sz="2800" u="sng" dirty="0">
                <a:latin typeface="Baskerville Old Face" pitchFamily="18" charset="0"/>
              </a:rPr>
              <a:t> </a:t>
            </a:r>
          </a:p>
          <a:p>
            <a:pPr marL="474663" indent="-474663">
              <a:spcBef>
                <a:spcPct val="25000"/>
              </a:spcBef>
              <a:buFont typeface="Wingdings" pitchFamily="2" charset="2"/>
              <a:buChar char="Ø"/>
            </a:pPr>
            <a:r>
              <a:rPr lang="en-US" sz="2800" dirty="0">
                <a:latin typeface="Baskerville Old Face" pitchFamily="18" charset="0"/>
              </a:rPr>
              <a:t>Irregular garbage lifting </a:t>
            </a:r>
          </a:p>
          <a:p>
            <a:pPr marL="474663" indent="-474663">
              <a:spcBef>
                <a:spcPct val="25000"/>
              </a:spcBef>
              <a:buFont typeface="Wingdings" pitchFamily="2" charset="2"/>
              <a:buChar char="Ø"/>
            </a:pPr>
            <a:r>
              <a:rPr lang="en-US" sz="2800" dirty="0">
                <a:latin typeface="Baskerville Old Face" pitchFamily="18" charset="0"/>
              </a:rPr>
              <a:t>Transportation system not synchronize with storage facilities</a:t>
            </a:r>
          </a:p>
          <a:p>
            <a:pPr marL="474663" indent="-474663">
              <a:spcBef>
                <a:spcPct val="25000"/>
              </a:spcBef>
              <a:buFont typeface="Wingdings" pitchFamily="2" charset="2"/>
              <a:buChar char="Ø"/>
            </a:pPr>
            <a:r>
              <a:rPr lang="en-US" sz="2800" dirty="0">
                <a:latin typeface="Baskerville Old Face" pitchFamily="18" charset="0"/>
              </a:rPr>
              <a:t>Processing/ treatment of MSW not practiced</a:t>
            </a:r>
          </a:p>
          <a:p>
            <a:pPr marL="474663" indent="-474663">
              <a:spcBef>
                <a:spcPct val="25000"/>
              </a:spcBef>
              <a:buFont typeface="Wingdings" pitchFamily="2" charset="2"/>
              <a:buChar char="Ø"/>
            </a:pPr>
            <a:r>
              <a:rPr lang="en-US" sz="2800" dirty="0">
                <a:latin typeface="Baskerville Old Face" pitchFamily="18" charset="0"/>
              </a:rPr>
              <a:t>Final disposal through dumping and not SLF</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404664"/>
            <a:ext cx="8229600" cy="579438"/>
          </a:xfrm>
        </p:spPr>
        <p:txBody>
          <a:bodyPr/>
          <a:lstStyle/>
          <a:p>
            <a:pPr algn="l"/>
            <a:r>
              <a:rPr lang="en-US" sz="3600" b="1" dirty="0"/>
              <a:t/>
            </a:r>
            <a:br>
              <a:rPr lang="en-US" sz="3600" b="1" dirty="0"/>
            </a:br>
            <a:r>
              <a:rPr lang="en-US" sz="3600" dirty="0" smtClean="0"/>
              <a:t>Effects of waste if not managed wisely</a:t>
            </a:r>
            <a:r>
              <a:rPr lang="en-US" sz="3600" b="1" dirty="0"/>
              <a:t/>
            </a:r>
            <a:br>
              <a:rPr lang="en-US" sz="3600" b="1" dirty="0"/>
            </a:br>
            <a:endParaRPr lang="en-US" sz="3600" dirty="0"/>
          </a:p>
        </p:txBody>
      </p:sp>
      <p:sp>
        <p:nvSpPr>
          <p:cNvPr id="46083" name="Rectangle 3"/>
          <p:cNvSpPr>
            <a:spLocks noGrp="1" noChangeArrowheads="1"/>
          </p:cNvSpPr>
          <p:nvPr>
            <p:ph type="body" idx="1"/>
          </p:nvPr>
        </p:nvSpPr>
        <p:spPr>
          <a:xfrm>
            <a:off x="539552" y="1412776"/>
            <a:ext cx="7992888" cy="2628900"/>
          </a:xfrm>
        </p:spPr>
        <p:txBody>
          <a:bodyPr/>
          <a:lstStyle/>
          <a:p>
            <a:endParaRPr lang="en-US" sz="2400" dirty="0"/>
          </a:p>
          <a:p>
            <a:pPr>
              <a:buFont typeface="Wingdings" pitchFamily="2" charset="2"/>
              <a:buChar char="Ø"/>
            </a:pPr>
            <a:r>
              <a:rPr lang="en-US" dirty="0">
                <a:latin typeface="Baskerville Old Face" pitchFamily="18" charset="0"/>
              </a:rPr>
              <a:t>Affects our </a:t>
            </a:r>
            <a:r>
              <a:rPr lang="en-US" dirty="0" smtClean="0">
                <a:latin typeface="Baskerville Old Face" pitchFamily="18" charset="0"/>
              </a:rPr>
              <a:t>health</a:t>
            </a:r>
          </a:p>
          <a:p>
            <a:pPr>
              <a:buFont typeface="Wingdings" pitchFamily="2" charset="2"/>
              <a:buChar char="Ø"/>
            </a:pPr>
            <a:endParaRPr lang="en-US" dirty="0">
              <a:latin typeface="Baskerville Old Face" pitchFamily="18" charset="0"/>
            </a:endParaRPr>
          </a:p>
          <a:p>
            <a:pPr>
              <a:buFont typeface="Wingdings" pitchFamily="2" charset="2"/>
              <a:buChar char="Ø"/>
            </a:pPr>
            <a:r>
              <a:rPr lang="en-US" dirty="0">
                <a:latin typeface="Baskerville Old Face" pitchFamily="18" charset="0"/>
              </a:rPr>
              <a:t>Affects our socio-economic </a:t>
            </a:r>
            <a:r>
              <a:rPr lang="en-US" dirty="0" smtClean="0">
                <a:latin typeface="Baskerville Old Face" pitchFamily="18" charset="0"/>
              </a:rPr>
              <a:t>conditions</a:t>
            </a:r>
          </a:p>
          <a:p>
            <a:pPr>
              <a:buFont typeface="Wingdings" pitchFamily="2" charset="2"/>
              <a:buChar char="Ø"/>
            </a:pPr>
            <a:endParaRPr lang="en-US" dirty="0">
              <a:latin typeface="Baskerville Old Face" pitchFamily="18" charset="0"/>
            </a:endParaRPr>
          </a:p>
          <a:p>
            <a:pPr>
              <a:buFont typeface="Wingdings" pitchFamily="2" charset="2"/>
              <a:buChar char="Ø"/>
            </a:pPr>
            <a:r>
              <a:rPr lang="en-US" dirty="0">
                <a:latin typeface="Baskerville Old Face" pitchFamily="18" charset="0"/>
              </a:rPr>
              <a:t>Affects our coastal and marine environment</a:t>
            </a:r>
          </a:p>
          <a:p>
            <a:pPr>
              <a:buFont typeface="Wingdings" pitchFamily="2" charset="2"/>
              <a:buChar char="Ø"/>
            </a:pPr>
            <a:endParaRPr lang="en-US" dirty="0" smtClean="0">
              <a:latin typeface="Baskerville Old Face" pitchFamily="18" charset="0"/>
            </a:endParaRPr>
          </a:p>
          <a:p>
            <a:pPr>
              <a:buFont typeface="Wingdings" pitchFamily="2" charset="2"/>
              <a:buChar char="Ø"/>
            </a:pPr>
            <a:r>
              <a:rPr lang="en-US" dirty="0" smtClean="0">
                <a:latin typeface="Baskerville Old Face" pitchFamily="18" charset="0"/>
              </a:rPr>
              <a:t>Affects </a:t>
            </a:r>
            <a:r>
              <a:rPr lang="en-US" dirty="0">
                <a:latin typeface="Baskerville Old Face" pitchFamily="18" charset="0"/>
              </a:rPr>
              <a:t>our climate</a:t>
            </a:r>
          </a:p>
          <a:p>
            <a:endParaRPr lang="en-US" sz="2400" b="1" dirty="0"/>
          </a:p>
          <a:p>
            <a:pPr>
              <a:buFontTx/>
              <a:buNone/>
            </a:pPr>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thehindu.com/multimedia/dynamic/00024/VBKJ20-MANG-_24234f.jpg"/>
          <p:cNvPicPr>
            <a:picLocks noChangeAspect="1" noChangeArrowheads="1"/>
          </p:cNvPicPr>
          <p:nvPr/>
        </p:nvPicPr>
        <p:blipFill>
          <a:blip r:embed="rId3" cstate="print"/>
          <a:srcRect/>
          <a:stretch>
            <a:fillRect/>
          </a:stretch>
        </p:blipFill>
        <p:spPr bwMode="auto">
          <a:xfrm>
            <a:off x="395536" y="404665"/>
            <a:ext cx="3888432" cy="3024335"/>
          </a:xfrm>
          <a:prstGeom prst="rect">
            <a:avLst/>
          </a:prstGeom>
          <a:noFill/>
        </p:spPr>
      </p:pic>
      <p:pic>
        <p:nvPicPr>
          <p:cNvPr id="3" name="Picture 4" descr="http://globalchallenge.mit.edu/uploads/image/filename/CreditWasteVenturesIndia_Indore_OrganicWasteGas_Small.jpg"/>
          <p:cNvPicPr>
            <a:picLocks noChangeAspect="1" noChangeArrowheads="1"/>
          </p:cNvPicPr>
          <p:nvPr/>
        </p:nvPicPr>
        <p:blipFill>
          <a:blip r:embed="rId4" cstate="print"/>
          <a:srcRect/>
          <a:stretch>
            <a:fillRect/>
          </a:stretch>
        </p:blipFill>
        <p:spPr bwMode="auto">
          <a:xfrm>
            <a:off x="4572000" y="3645024"/>
            <a:ext cx="4104456" cy="2773438"/>
          </a:xfrm>
          <a:prstGeom prst="rect">
            <a:avLst/>
          </a:prstGeom>
          <a:noFill/>
        </p:spPr>
      </p:pic>
      <p:pic>
        <p:nvPicPr>
          <p:cNvPr id="116738" name="Picture 2" descr="http://www.thedailygreen.com/cm/thedailygreen/images/3S/garbage-dependence-lg.jpg"/>
          <p:cNvPicPr>
            <a:picLocks noChangeAspect="1" noChangeArrowheads="1"/>
          </p:cNvPicPr>
          <p:nvPr/>
        </p:nvPicPr>
        <p:blipFill>
          <a:blip r:embed="rId5" cstate="print"/>
          <a:srcRect/>
          <a:stretch>
            <a:fillRect/>
          </a:stretch>
        </p:blipFill>
        <p:spPr bwMode="auto">
          <a:xfrm>
            <a:off x="4499992" y="404665"/>
            <a:ext cx="4176464" cy="3024335"/>
          </a:xfrm>
          <a:prstGeom prst="rect">
            <a:avLst/>
          </a:prstGeom>
          <a:noFill/>
        </p:spPr>
      </p:pic>
      <p:pic>
        <p:nvPicPr>
          <p:cNvPr id="116740" name="Picture 4" descr="http://clearimpression.files.wordpress.com/2010/10/discarded-god-comp.jpg"/>
          <p:cNvPicPr>
            <a:picLocks noChangeAspect="1" noChangeArrowheads="1"/>
          </p:cNvPicPr>
          <p:nvPr/>
        </p:nvPicPr>
        <p:blipFill>
          <a:blip r:embed="rId6" cstate="print"/>
          <a:srcRect/>
          <a:stretch>
            <a:fillRect/>
          </a:stretch>
        </p:blipFill>
        <p:spPr bwMode="auto">
          <a:xfrm>
            <a:off x="467544" y="3645024"/>
            <a:ext cx="3888432" cy="27150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images.businessweek.com/ss/09/08/0805_biggest_garbage_dumps/image/010_dehli82713388.jpg"/>
          <p:cNvPicPr>
            <a:picLocks noChangeAspect="1" noChangeArrowheads="1"/>
          </p:cNvPicPr>
          <p:nvPr/>
        </p:nvPicPr>
        <p:blipFill>
          <a:blip r:embed="rId3" cstate="print"/>
          <a:srcRect/>
          <a:stretch>
            <a:fillRect/>
          </a:stretch>
        </p:blipFill>
        <p:spPr bwMode="auto">
          <a:xfrm>
            <a:off x="467544" y="404664"/>
            <a:ext cx="3831745" cy="2952328"/>
          </a:xfrm>
          <a:prstGeom prst="rect">
            <a:avLst/>
          </a:prstGeom>
          <a:noFill/>
        </p:spPr>
      </p:pic>
      <p:pic>
        <p:nvPicPr>
          <p:cNvPr id="7" name="Picture 2" descr="http://www.iswa2012.org/wp-content/uploads/2012/03/garbage-india.jpg"/>
          <p:cNvPicPr>
            <a:picLocks noChangeAspect="1" noChangeArrowheads="1"/>
          </p:cNvPicPr>
          <p:nvPr/>
        </p:nvPicPr>
        <p:blipFill>
          <a:blip r:embed="rId4" cstate="print"/>
          <a:srcRect/>
          <a:stretch>
            <a:fillRect/>
          </a:stretch>
        </p:blipFill>
        <p:spPr bwMode="auto">
          <a:xfrm>
            <a:off x="4283968" y="3404997"/>
            <a:ext cx="4385692" cy="29237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pPr algn="l"/>
            <a:r>
              <a:rPr lang="en-US" sz="4000" dirty="0" smtClean="0"/>
              <a:t>Composition of solid waste</a:t>
            </a:r>
            <a:endParaRPr lang="en-IN" sz="4000" dirty="0"/>
          </a:p>
        </p:txBody>
      </p:sp>
      <p:sp>
        <p:nvSpPr>
          <p:cNvPr id="3" name="Content Placeholder 2"/>
          <p:cNvSpPr>
            <a:spLocks noGrp="1"/>
          </p:cNvSpPr>
          <p:nvPr>
            <p:ph idx="1"/>
          </p:nvPr>
        </p:nvSpPr>
        <p:spPr/>
        <p:txBody>
          <a:bodyPr/>
          <a:lstStyle/>
          <a:p>
            <a:pPr>
              <a:buFont typeface="Wingdings" pitchFamily="2" charset="2"/>
              <a:buChar char="Ø"/>
            </a:pPr>
            <a:r>
              <a:rPr lang="en-IN" dirty="0" smtClean="0">
                <a:latin typeface="Baskerville Old Face" pitchFamily="18" charset="0"/>
              </a:rPr>
              <a:t>The general composition of solid waste being generated from the cities of India is 40% Food &amp; Garden waste, 5% glass &amp; Ceramics, 3% Metal, 15% inert, 4% Plastic/ Rubber, 6 % Textile, 27 % Paper.</a:t>
            </a:r>
          </a:p>
          <a:p>
            <a:pPr>
              <a:buFont typeface="Wingdings" pitchFamily="2" charset="2"/>
              <a:buChar char="Ø"/>
            </a:pPr>
            <a:endParaRPr lang="en-IN" dirty="0" smtClean="0">
              <a:latin typeface="Baskerville Old Face" pitchFamily="18" charset="0"/>
            </a:endParaRPr>
          </a:p>
          <a:p>
            <a:pPr>
              <a:buFont typeface="Wingdings" pitchFamily="2" charset="2"/>
              <a:buChar char="Ø"/>
            </a:pPr>
            <a:r>
              <a:rPr lang="en-IN" dirty="0" smtClean="0">
                <a:latin typeface="Baskerville Old Face" pitchFamily="18" charset="0"/>
              </a:rPr>
              <a:t>Total Organic Fraction - 40%, Combustible Fraction - 37%, Recyclables - 8%, Inert - 15%</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nvis.maharashtra.gov.in/envis_data/newsletter/msw/MSWComposition.bmp"/>
          <p:cNvPicPr>
            <a:picLocks noChangeAspect="1" noChangeArrowheads="1"/>
          </p:cNvPicPr>
          <p:nvPr/>
        </p:nvPicPr>
        <p:blipFill>
          <a:blip r:embed="rId3" cstate="print"/>
          <a:srcRect/>
          <a:stretch>
            <a:fillRect/>
          </a:stretch>
        </p:blipFill>
        <p:spPr bwMode="auto">
          <a:xfrm>
            <a:off x="611560" y="692697"/>
            <a:ext cx="7325468" cy="4608512"/>
          </a:xfrm>
          <a:prstGeom prst="rect">
            <a:avLst/>
          </a:prstGeom>
          <a:noFill/>
        </p:spPr>
      </p:pic>
      <p:sp>
        <p:nvSpPr>
          <p:cNvPr id="5" name="Rectangle 4"/>
          <p:cNvSpPr/>
          <p:nvPr/>
        </p:nvSpPr>
        <p:spPr>
          <a:xfrm>
            <a:off x="4283968" y="5949280"/>
            <a:ext cx="4575291" cy="400110"/>
          </a:xfrm>
          <a:prstGeom prst="rect">
            <a:avLst/>
          </a:prstGeom>
        </p:spPr>
        <p:txBody>
          <a:bodyPr wrap="none">
            <a:spAutoFit/>
          </a:bodyPr>
          <a:lstStyle/>
          <a:p>
            <a:r>
              <a:rPr lang="en-IN" sz="2000" dirty="0" smtClean="0">
                <a:solidFill>
                  <a:srgbClr val="C00000"/>
                </a:solidFill>
                <a:latin typeface="Baskerville Old Face" pitchFamily="18" charset="0"/>
              </a:rPr>
              <a:t>Source: CPHEEO Manual on MSW, 2005</a:t>
            </a:r>
            <a:endParaRPr lang="en-IN" sz="2000" dirty="0">
              <a:solidFill>
                <a:srgbClr val="C00000"/>
              </a:solidFill>
              <a:latin typeface="Baskerville Old Fac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808038"/>
          </a:xfrm>
        </p:spPr>
        <p:txBody>
          <a:bodyPr/>
          <a:lstStyle/>
          <a:p>
            <a:pPr algn="l"/>
            <a:r>
              <a:rPr lang="en-US" dirty="0" smtClean="0"/>
              <a:t>Characteristics of solid waste</a:t>
            </a:r>
            <a:endParaRPr lang="en-IN" dirty="0"/>
          </a:p>
        </p:txBody>
      </p:sp>
      <p:sp>
        <p:nvSpPr>
          <p:cNvPr id="3" name="Content Placeholder 2"/>
          <p:cNvSpPr>
            <a:spLocks noGrp="1"/>
          </p:cNvSpPr>
          <p:nvPr>
            <p:ph idx="1"/>
          </p:nvPr>
        </p:nvSpPr>
        <p:spPr>
          <a:xfrm>
            <a:off x="457200" y="1268760"/>
            <a:ext cx="8229600" cy="4857403"/>
          </a:xfrm>
        </p:spPr>
        <p:txBody>
          <a:bodyPr/>
          <a:lstStyle/>
          <a:p>
            <a:pPr>
              <a:buNone/>
            </a:pPr>
            <a:r>
              <a:rPr lang="en-US" dirty="0" smtClean="0">
                <a:latin typeface="Baskerville Old Face" pitchFamily="18" charset="0"/>
              </a:rPr>
              <a:t>Three types of characteristics: </a:t>
            </a:r>
          </a:p>
          <a:p>
            <a:pPr>
              <a:buNone/>
            </a:pPr>
            <a:endParaRPr lang="en-US" dirty="0" smtClean="0">
              <a:latin typeface="Baskerville Old Face" pitchFamily="18" charset="0"/>
            </a:endParaRPr>
          </a:p>
          <a:p>
            <a:pPr marL="514350" indent="-514350">
              <a:buFont typeface="+mj-lt"/>
              <a:buAutoNum type="arabicPeriod"/>
            </a:pPr>
            <a:r>
              <a:rPr lang="en-US" dirty="0" smtClean="0">
                <a:latin typeface="Baskerville Old Face" pitchFamily="18" charset="0"/>
              </a:rPr>
              <a:t>Physical</a:t>
            </a:r>
          </a:p>
          <a:p>
            <a:pPr marL="514350" indent="-514350">
              <a:buFont typeface="+mj-lt"/>
              <a:buAutoNum type="arabicPeriod"/>
            </a:pPr>
            <a:endParaRPr lang="en-US" dirty="0" smtClean="0">
              <a:latin typeface="Baskerville Old Face" pitchFamily="18" charset="0"/>
            </a:endParaRPr>
          </a:p>
          <a:p>
            <a:pPr marL="514350" indent="-514350">
              <a:buFont typeface="+mj-lt"/>
              <a:buAutoNum type="arabicPeriod"/>
            </a:pPr>
            <a:r>
              <a:rPr lang="en-US" dirty="0" smtClean="0">
                <a:latin typeface="Baskerville Old Face" pitchFamily="18" charset="0"/>
              </a:rPr>
              <a:t>Chemical and </a:t>
            </a:r>
          </a:p>
          <a:p>
            <a:pPr marL="514350" indent="-514350">
              <a:buFont typeface="+mj-lt"/>
              <a:buAutoNum type="arabicPeriod"/>
            </a:pPr>
            <a:endParaRPr lang="en-US" dirty="0" smtClean="0">
              <a:latin typeface="Baskerville Old Face" pitchFamily="18" charset="0"/>
            </a:endParaRPr>
          </a:p>
          <a:p>
            <a:pPr marL="514350" indent="-514350">
              <a:buFont typeface="+mj-lt"/>
              <a:buAutoNum type="arabicPeriod"/>
            </a:pPr>
            <a:r>
              <a:rPr lang="en-US" dirty="0" smtClean="0">
                <a:latin typeface="Baskerville Old Face" pitchFamily="18" charset="0"/>
              </a:rPr>
              <a:t>Biological </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pPr algn="l"/>
            <a:r>
              <a:rPr lang="en-US" dirty="0" smtClean="0"/>
              <a:t>Physical characteristics</a:t>
            </a:r>
            <a:endParaRPr lang="en-IN" dirty="0"/>
          </a:p>
        </p:txBody>
      </p:sp>
      <p:sp>
        <p:nvSpPr>
          <p:cNvPr id="3" name="Content Placeholder 2"/>
          <p:cNvSpPr>
            <a:spLocks noGrp="1"/>
          </p:cNvSpPr>
          <p:nvPr>
            <p:ph idx="1"/>
          </p:nvPr>
        </p:nvSpPr>
        <p:spPr>
          <a:xfrm>
            <a:off x="457200" y="1340768"/>
            <a:ext cx="8229600" cy="4785395"/>
          </a:xfrm>
        </p:spPr>
        <p:txBody>
          <a:bodyPr/>
          <a:lstStyle/>
          <a:p>
            <a:pPr>
              <a:buFont typeface="Wingdings" pitchFamily="2" charset="2"/>
              <a:buChar char="Ø"/>
            </a:pPr>
            <a:r>
              <a:rPr lang="en-US" dirty="0" smtClean="0">
                <a:latin typeface="Baskerville Old Face" pitchFamily="18" charset="0"/>
              </a:rPr>
              <a:t>This includes the determination of percent contents of various ingredients of the solid waste.</a:t>
            </a:r>
          </a:p>
          <a:p>
            <a:pPr>
              <a:buFont typeface="Wingdings" pitchFamily="2" charset="2"/>
              <a:buChar char="Ø"/>
            </a:pPr>
            <a:r>
              <a:rPr lang="en-IN" dirty="0" smtClean="0">
                <a:latin typeface="Baskerville Old Face" pitchFamily="18" charset="0"/>
              </a:rPr>
              <a:t>Bulk Density is generally calculated.</a:t>
            </a:r>
          </a:p>
          <a:p>
            <a:pPr>
              <a:buFont typeface="Wingdings" pitchFamily="2" charset="2"/>
              <a:buChar char="Ø"/>
            </a:pPr>
            <a:r>
              <a:rPr lang="en-IN" dirty="0" smtClean="0">
                <a:latin typeface="Baskerville Old Face" pitchFamily="18" charset="0"/>
              </a:rPr>
              <a:t>Function of location, season, storage time, equipment used, processing (compaction, shredding, etc.)</a:t>
            </a:r>
          </a:p>
          <a:p>
            <a:pPr>
              <a:buFont typeface="Wingdings" pitchFamily="2" charset="2"/>
              <a:buChar char="Ø"/>
            </a:pPr>
            <a:r>
              <a:rPr lang="en-IN" dirty="0" smtClean="0">
                <a:latin typeface="Baskerville Old Face" pitchFamily="18" charset="0"/>
              </a:rPr>
              <a:t>Used in volume calculations.</a:t>
            </a: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08038"/>
          </a:xfrm>
        </p:spPr>
        <p:txBody>
          <a:bodyPr/>
          <a:lstStyle/>
          <a:p>
            <a:pPr algn="l"/>
            <a:r>
              <a:rPr lang="en-US" dirty="0" smtClean="0"/>
              <a:t>Chemical characteristics</a:t>
            </a:r>
            <a:endParaRPr lang="en-IN" dirty="0"/>
          </a:p>
        </p:txBody>
      </p:sp>
      <p:sp>
        <p:nvSpPr>
          <p:cNvPr id="3" name="Content Placeholder 2"/>
          <p:cNvSpPr>
            <a:spLocks noGrp="1"/>
          </p:cNvSpPr>
          <p:nvPr>
            <p:ph idx="1"/>
          </p:nvPr>
        </p:nvSpPr>
        <p:spPr>
          <a:xfrm>
            <a:off x="457200" y="1268760"/>
            <a:ext cx="8229600" cy="4857403"/>
          </a:xfrm>
        </p:spPr>
        <p:txBody>
          <a:bodyPr/>
          <a:lstStyle/>
          <a:p>
            <a:pPr>
              <a:buFont typeface="Wingdings" pitchFamily="2" charset="2"/>
              <a:buChar char="Ø"/>
            </a:pPr>
            <a:endParaRPr lang="en-IN" dirty="0" smtClean="0">
              <a:latin typeface="Baskerville Old Face" pitchFamily="18" charset="0"/>
            </a:endParaRPr>
          </a:p>
          <a:p>
            <a:pPr>
              <a:buFont typeface="Wingdings" pitchFamily="2" charset="2"/>
              <a:buChar char="Ø"/>
            </a:pPr>
            <a:r>
              <a:rPr lang="en-IN" dirty="0" smtClean="0">
                <a:latin typeface="Baskerville Old Face" pitchFamily="18" charset="0"/>
              </a:rPr>
              <a:t>Used primarily for combustion and waste to energy (WTE) calculations but can also be used to estimate biological and chemical behaviours.</a:t>
            </a:r>
          </a:p>
          <a:p>
            <a:pPr>
              <a:buFont typeface="Wingdings" pitchFamily="2" charset="2"/>
              <a:buChar char="Ø"/>
            </a:pPr>
            <a:endParaRPr lang="en-US" dirty="0" smtClean="0">
              <a:latin typeface="Baskerville Old Face" pitchFamily="18" charset="0"/>
            </a:endParaRPr>
          </a:p>
          <a:p>
            <a:pPr>
              <a:buFont typeface="Wingdings" pitchFamily="2" charset="2"/>
              <a:buChar char="Ø"/>
            </a:pPr>
            <a:endParaRPr lang="en-IN" dirty="0" smtClean="0">
              <a:latin typeface="Baskerville Old Face" pitchFamily="18" charset="0"/>
            </a:endParaRPr>
          </a:p>
          <a:p>
            <a:pPr>
              <a:buFont typeface="Wingdings" pitchFamily="2" charset="2"/>
              <a:buChar char="Ø"/>
            </a:pPr>
            <a:r>
              <a:rPr lang="en-IN" dirty="0" smtClean="0">
                <a:latin typeface="Baskerville Old Face" pitchFamily="18" charset="0"/>
              </a:rPr>
              <a:t>Waste consists of combustible (i.e. paper) and non-combustible materials (i.e. glass).</a:t>
            </a:r>
          </a:p>
          <a:p>
            <a:pPr>
              <a:buFont typeface="Wingdings" pitchFamily="2" charset="2"/>
              <a:buChar char="Ø"/>
            </a:pPr>
            <a:endParaRPr lang="en-IN" dirty="0">
              <a:latin typeface="Baskerville Old Fac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GB" dirty="0" smtClean="0">
                <a:latin typeface="Baskerville Old Face" pitchFamily="18" charset="0"/>
              </a:rPr>
              <a:t>In a nutshell “ Solid waste can be regarded as refuse or waste from any kind of source”. But any refuse or waste can be economic resource to others.</a:t>
            </a: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lstStyle/>
          <a:p>
            <a:pPr>
              <a:buNone/>
            </a:pPr>
            <a:r>
              <a:rPr lang="en-IN" sz="2400" b="1" u="sng" dirty="0" smtClean="0">
                <a:solidFill>
                  <a:srgbClr val="C00000"/>
                </a:solidFill>
                <a:latin typeface="Baskerville Old Face" pitchFamily="18" charset="0"/>
              </a:rPr>
              <a:t>Proximate Analysis</a:t>
            </a:r>
            <a:endParaRPr lang="en-IN" sz="2400" b="1" dirty="0" smtClean="0">
              <a:solidFill>
                <a:srgbClr val="C00000"/>
              </a:solidFill>
              <a:latin typeface="Baskerville Old Face" pitchFamily="18" charset="0"/>
            </a:endParaRPr>
          </a:p>
          <a:p>
            <a:pPr>
              <a:buFont typeface="Wingdings" pitchFamily="2" charset="2"/>
              <a:buChar char="Ø"/>
            </a:pPr>
            <a:r>
              <a:rPr lang="en-IN" sz="2400" dirty="0" smtClean="0">
                <a:latin typeface="Baskerville Old Face" pitchFamily="18" charset="0"/>
              </a:rPr>
              <a:t>Loss of moisture (temp held at 105 C)</a:t>
            </a:r>
          </a:p>
          <a:p>
            <a:pPr>
              <a:buFont typeface="Wingdings" pitchFamily="2" charset="2"/>
              <a:buChar char="Ø"/>
            </a:pPr>
            <a:r>
              <a:rPr lang="en-IN" sz="2400" dirty="0" smtClean="0">
                <a:latin typeface="Baskerville Old Face" pitchFamily="18" charset="0"/>
              </a:rPr>
              <a:t>Volatile Combustible Matter (VCM) (temp increased to 950 C, closed crucible)</a:t>
            </a:r>
          </a:p>
          <a:p>
            <a:pPr>
              <a:buFont typeface="Wingdings" pitchFamily="2" charset="2"/>
              <a:buChar char="Ø"/>
            </a:pPr>
            <a:r>
              <a:rPr lang="en-IN" sz="2400" dirty="0" smtClean="0">
                <a:latin typeface="Baskerville Old Face" pitchFamily="18" charset="0"/>
              </a:rPr>
              <a:t>Fixed Carbon (residue from VCM)</a:t>
            </a:r>
          </a:p>
          <a:p>
            <a:pPr>
              <a:buFont typeface="Wingdings" pitchFamily="2" charset="2"/>
              <a:buChar char="Ø"/>
            </a:pPr>
            <a:r>
              <a:rPr lang="en-IN" sz="2400" dirty="0" smtClean="0">
                <a:latin typeface="Baskerville Old Face" pitchFamily="18" charset="0"/>
              </a:rPr>
              <a:t>Ash (temp = 950C, open crucible)</a:t>
            </a:r>
          </a:p>
          <a:p>
            <a:pPr>
              <a:buNone/>
            </a:pPr>
            <a:r>
              <a:rPr lang="en-IN" sz="2400" b="1" u="sng" dirty="0" smtClean="0">
                <a:solidFill>
                  <a:srgbClr val="C00000"/>
                </a:solidFill>
                <a:latin typeface="Baskerville Old Face" pitchFamily="18" charset="0"/>
              </a:rPr>
              <a:t>Fusing Point of Ash</a:t>
            </a:r>
            <a:endParaRPr lang="en-IN" sz="2400" b="1" dirty="0" smtClean="0">
              <a:solidFill>
                <a:srgbClr val="C00000"/>
              </a:solidFill>
              <a:latin typeface="Baskerville Old Face" pitchFamily="18" charset="0"/>
            </a:endParaRPr>
          </a:p>
          <a:p>
            <a:pPr>
              <a:buFont typeface="Wingdings" pitchFamily="2" charset="2"/>
              <a:buChar char="Ø"/>
            </a:pPr>
            <a:r>
              <a:rPr lang="en-IN" sz="2400" dirty="0" smtClean="0">
                <a:latin typeface="Baskerville Old Face" pitchFamily="18" charset="0"/>
              </a:rPr>
              <a:t>Clinker (agglomerations of carbon and metals) formation temperature, 2000 to 2200 F</a:t>
            </a:r>
          </a:p>
          <a:p>
            <a:pPr>
              <a:buNone/>
            </a:pPr>
            <a:r>
              <a:rPr lang="en-IN" sz="2400" b="1" u="sng" dirty="0" smtClean="0">
                <a:solidFill>
                  <a:srgbClr val="C00000"/>
                </a:solidFill>
                <a:latin typeface="Baskerville Old Face" pitchFamily="18" charset="0"/>
              </a:rPr>
              <a:t>Ultimate Analysis</a:t>
            </a:r>
            <a:endParaRPr lang="en-IN" sz="2400" b="1" dirty="0" smtClean="0">
              <a:solidFill>
                <a:srgbClr val="C00000"/>
              </a:solidFill>
              <a:latin typeface="Baskerville Old Face" pitchFamily="18" charset="0"/>
            </a:endParaRPr>
          </a:p>
          <a:p>
            <a:pPr>
              <a:buFont typeface="Wingdings" pitchFamily="2" charset="2"/>
              <a:buChar char="Ø"/>
            </a:pPr>
            <a:r>
              <a:rPr lang="en-IN" sz="2400" dirty="0" smtClean="0">
                <a:latin typeface="Baskerville Old Face" pitchFamily="18" charset="0"/>
              </a:rPr>
              <a:t>Molecular composition (C, H, N, O, P, etc.)</a:t>
            </a:r>
          </a:p>
          <a:p>
            <a:pPr>
              <a:buNone/>
            </a:pPr>
            <a:r>
              <a:rPr lang="en-IN" sz="2400" b="1" u="sng" dirty="0" smtClean="0">
                <a:solidFill>
                  <a:srgbClr val="C00000"/>
                </a:solidFill>
                <a:latin typeface="Baskerville Old Face" pitchFamily="18" charset="0"/>
              </a:rPr>
              <a:t>Energy Content</a:t>
            </a:r>
            <a:endParaRPr lang="en-IN" sz="2400" b="1" dirty="0" smtClean="0">
              <a:solidFill>
                <a:srgbClr val="C00000"/>
              </a:solidFill>
              <a:latin typeface="Baskerville Old Face" pitchFamily="18" charset="0"/>
            </a:endParaRPr>
          </a:p>
          <a:p>
            <a:pPr>
              <a:buFont typeface="Wingdings" pitchFamily="2" charset="2"/>
              <a:buChar char="Ø"/>
            </a:pPr>
            <a:r>
              <a:rPr lang="en-IN" sz="2400" dirty="0" smtClean="0">
                <a:latin typeface="Baskerville Old Face" pitchFamily="18" charset="0"/>
              </a:rPr>
              <a:t>Determined through lab calculations using calorimeters</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808038"/>
          </a:xfrm>
        </p:spPr>
        <p:txBody>
          <a:bodyPr/>
          <a:lstStyle/>
          <a:p>
            <a:pPr algn="l"/>
            <a:r>
              <a:rPr lang="en-US" dirty="0" smtClean="0"/>
              <a:t>Biological characteristics</a:t>
            </a:r>
            <a:endParaRPr lang="en-IN" dirty="0"/>
          </a:p>
        </p:txBody>
      </p:sp>
      <p:sp>
        <p:nvSpPr>
          <p:cNvPr id="3" name="Content Placeholder 2"/>
          <p:cNvSpPr>
            <a:spLocks noGrp="1"/>
          </p:cNvSpPr>
          <p:nvPr>
            <p:ph idx="1"/>
          </p:nvPr>
        </p:nvSpPr>
        <p:spPr>
          <a:xfrm>
            <a:off x="457200" y="1340768"/>
            <a:ext cx="8229600" cy="4785395"/>
          </a:xfrm>
        </p:spPr>
        <p:txBody>
          <a:bodyPr/>
          <a:lstStyle/>
          <a:p>
            <a:pPr>
              <a:buNone/>
            </a:pPr>
            <a:r>
              <a:rPr lang="en-IN" sz="2800" u="sng" dirty="0" smtClean="0">
                <a:solidFill>
                  <a:srgbClr val="C00000"/>
                </a:solidFill>
                <a:latin typeface="Baskerville Old Face" pitchFamily="18" charset="0"/>
              </a:rPr>
              <a:t>Biodegradability</a:t>
            </a:r>
            <a:endParaRPr lang="en-IN" sz="2800" dirty="0" smtClean="0">
              <a:solidFill>
                <a:srgbClr val="C00000"/>
              </a:solidFill>
              <a:latin typeface="Baskerville Old Face" pitchFamily="18" charset="0"/>
            </a:endParaRPr>
          </a:p>
          <a:p>
            <a:pPr>
              <a:buFont typeface="Wingdings" pitchFamily="2" charset="2"/>
              <a:buChar char="Ø"/>
            </a:pPr>
            <a:r>
              <a:rPr lang="en-IN" sz="2800" dirty="0" smtClean="0">
                <a:latin typeface="Baskerville Old Face" pitchFamily="18" charset="0"/>
              </a:rPr>
              <a:t>Organic fraction often equated with the volatile solids (VS) content of the waste</a:t>
            </a:r>
          </a:p>
          <a:p>
            <a:pPr lvl="1">
              <a:buFont typeface="Wingdings" pitchFamily="2" charset="2"/>
              <a:buChar char="Ø"/>
            </a:pPr>
            <a:r>
              <a:rPr lang="en-IN" sz="2400" u="sng" dirty="0" smtClean="0">
                <a:latin typeface="Baskerville Old Face" pitchFamily="18" charset="0"/>
              </a:rPr>
              <a:t>However</a:t>
            </a:r>
            <a:r>
              <a:rPr lang="en-IN" sz="2400" dirty="0" smtClean="0">
                <a:latin typeface="Baskerville Old Face" pitchFamily="18" charset="0"/>
              </a:rPr>
              <a:t>, not all organic materials are easily degradable</a:t>
            </a:r>
          </a:p>
          <a:p>
            <a:pPr>
              <a:buFont typeface="Wingdings" pitchFamily="2" charset="2"/>
              <a:buChar char="Ø"/>
            </a:pPr>
            <a:r>
              <a:rPr lang="en-IN" sz="2800" dirty="0" smtClean="0">
                <a:latin typeface="Baskerville Old Face" pitchFamily="18" charset="0"/>
              </a:rPr>
              <a:t>Biodegradable fraction -</a:t>
            </a:r>
          </a:p>
          <a:p>
            <a:pPr>
              <a:buFont typeface="Wingdings" pitchFamily="2" charset="2"/>
              <a:buChar char="Ø"/>
            </a:pPr>
            <a:r>
              <a:rPr lang="en-IN" sz="2800" dirty="0" smtClean="0">
                <a:latin typeface="Baskerville Old Face" pitchFamily="18" charset="0"/>
              </a:rPr>
              <a:t>Degradation produces odours</a:t>
            </a:r>
          </a:p>
          <a:p>
            <a:pPr lvl="1">
              <a:buFont typeface="Wingdings" pitchFamily="2" charset="2"/>
              <a:buChar char="Ø"/>
            </a:pPr>
            <a:r>
              <a:rPr lang="en-IN" sz="2400" dirty="0" smtClean="0">
                <a:latin typeface="Baskerville Old Face" pitchFamily="18" charset="0"/>
              </a:rPr>
              <a:t>Hydrogen sulfide, H</a:t>
            </a:r>
            <a:r>
              <a:rPr lang="en-IN" sz="2400" baseline="-25000" dirty="0" smtClean="0">
                <a:latin typeface="Baskerville Old Face" pitchFamily="18" charset="0"/>
              </a:rPr>
              <a:t>2</a:t>
            </a:r>
            <a:r>
              <a:rPr lang="en-IN" sz="2400" dirty="0" smtClean="0">
                <a:latin typeface="Baskerville Old Face" pitchFamily="18" charset="0"/>
              </a:rPr>
              <a:t>S (rotten eggs)</a:t>
            </a:r>
          </a:p>
          <a:p>
            <a:pPr lvl="1">
              <a:buFont typeface="Wingdings" pitchFamily="2" charset="2"/>
              <a:buChar char="Ø"/>
            </a:pPr>
            <a:r>
              <a:rPr lang="en-IN" sz="2400" dirty="0" smtClean="0">
                <a:latin typeface="Baskerville Old Face" pitchFamily="18" charset="0"/>
              </a:rPr>
              <a:t>Methyl mercaptans</a:t>
            </a:r>
          </a:p>
          <a:p>
            <a:pPr lvl="1">
              <a:buFont typeface="Wingdings" pitchFamily="2" charset="2"/>
              <a:buChar char="Ø"/>
            </a:pPr>
            <a:r>
              <a:rPr lang="en-IN" sz="2400" dirty="0" smtClean="0">
                <a:latin typeface="Baskerville Old Face" pitchFamily="18" charset="0"/>
              </a:rPr>
              <a:t>Aminobutyric acid</a:t>
            </a:r>
          </a:p>
          <a:p>
            <a:pPr lvl="1">
              <a:buFont typeface="Wingdings" pitchFamily="2" charset="2"/>
              <a:buChar char="Ø"/>
            </a:pPr>
            <a:r>
              <a:rPr lang="en-IN" sz="2400" dirty="0" smtClean="0">
                <a:latin typeface="Baskerville Old Face" pitchFamily="18" charset="0"/>
              </a:rPr>
              <a:t>Methane is odourless.</a:t>
            </a:r>
          </a:p>
          <a:p>
            <a:pPr>
              <a:buFont typeface="Wingdings" pitchFamily="2" charset="2"/>
              <a:buChar char="Ø"/>
            </a:pPr>
            <a:r>
              <a:rPr lang="en-IN" sz="2800" dirty="0" smtClean="0">
                <a:latin typeface="Baskerville Old Face" pitchFamily="18" charset="0"/>
              </a:rPr>
              <a:t>Attracts flies, vermin, rodents (vectors)</a:t>
            </a:r>
            <a:endParaRPr lang="en-IN" dirty="0" smtClean="0">
              <a:latin typeface="Baskerville Old Face" pitchFamily="18" charset="0"/>
            </a:endParaRP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08038"/>
          </a:xfrm>
        </p:spPr>
        <p:txBody>
          <a:bodyPr/>
          <a:lstStyle/>
          <a:p>
            <a:pPr algn="l"/>
            <a:r>
              <a:rPr lang="en-US" sz="4000" dirty="0" smtClean="0"/>
              <a:t>Solid waste collection and transport</a:t>
            </a:r>
            <a:endParaRPr lang="en-IN" sz="4000" dirty="0"/>
          </a:p>
        </p:txBody>
      </p:sp>
      <p:sp>
        <p:nvSpPr>
          <p:cNvPr id="3" name="Content Placeholder 2"/>
          <p:cNvSpPr>
            <a:spLocks noGrp="1"/>
          </p:cNvSpPr>
          <p:nvPr>
            <p:ph idx="1"/>
          </p:nvPr>
        </p:nvSpPr>
        <p:spPr>
          <a:xfrm>
            <a:off x="457200" y="1196752"/>
            <a:ext cx="8229600" cy="4929411"/>
          </a:xfrm>
        </p:spPr>
        <p:txBody>
          <a:bodyPr/>
          <a:lstStyle/>
          <a:p>
            <a:pPr marL="342900" lvl="1" indent="-342900">
              <a:buNone/>
            </a:pPr>
            <a:r>
              <a:rPr lang="en-US" sz="3200" dirty="0" smtClean="0">
                <a:solidFill>
                  <a:srgbClr val="C00000"/>
                </a:solidFill>
                <a:latin typeface="Baskerville Old Face" pitchFamily="18" charset="0"/>
              </a:rPr>
              <a:t>Factors considered:</a:t>
            </a:r>
          </a:p>
          <a:p>
            <a:pPr>
              <a:lnSpc>
                <a:spcPct val="90000"/>
              </a:lnSpc>
              <a:buFontTx/>
              <a:buNone/>
            </a:pPr>
            <a:r>
              <a:rPr lang="en-US" dirty="0" smtClean="0">
                <a:latin typeface="Baskerville Old Face" pitchFamily="18" charset="0"/>
              </a:rPr>
              <a:t>i)	Types of Containers:</a:t>
            </a:r>
          </a:p>
          <a:p>
            <a:pPr lvl="1">
              <a:lnSpc>
                <a:spcPct val="90000"/>
              </a:lnSpc>
              <a:buFontTx/>
              <a:buChar char="-"/>
            </a:pPr>
            <a:r>
              <a:rPr lang="en-US" dirty="0" smtClean="0">
                <a:latin typeface="Baskerville Old Face" pitchFamily="18" charset="0"/>
              </a:rPr>
              <a:t>Depend on:</a:t>
            </a:r>
          </a:p>
          <a:p>
            <a:pPr lvl="2">
              <a:lnSpc>
                <a:spcPct val="90000"/>
              </a:lnSpc>
              <a:buFontTx/>
              <a:buChar char="-"/>
            </a:pPr>
            <a:r>
              <a:rPr lang="en-US" dirty="0" smtClean="0">
                <a:latin typeface="Baskerville Old Face" pitchFamily="18" charset="0"/>
              </a:rPr>
              <a:t>characteristics of SW collected</a:t>
            </a:r>
          </a:p>
          <a:p>
            <a:pPr lvl="3">
              <a:lnSpc>
                <a:spcPct val="90000"/>
              </a:lnSpc>
            </a:pPr>
            <a:r>
              <a:rPr lang="en-US" sz="2400" dirty="0" smtClean="0">
                <a:latin typeface="Baskerville Old Face" pitchFamily="18" charset="0"/>
              </a:rPr>
              <a:t>E.g. Large storage containers (Domestic SW: flats/apartment)</a:t>
            </a:r>
          </a:p>
          <a:p>
            <a:pPr lvl="3">
              <a:lnSpc>
                <a:spcPct val="90000"/>
              </a:lnSpc>
            </a:pPr>
            <a:r>
              <a:rPr lang="en-US" sz="2400" dirty="0" smtClean="0">
                <a:latin typeface="Baskerville Old Face" pitchFamily="18" charset="0"/>
              </a:rPr>
              <a:t>Containers at curbs</a:t>
            </a:r>
          </a:p>
          <a:p>
            <a:pPr lvl="3">
              <a:lnSpc>
                <a:spcPct val="90000"/>
              </a:lnSpc>
            </a:pPr>
            <a:r>
              <a:rPr lang="en-US" sz="2400" dirty="0" smtClean="0">
                <a:latin typeface="Baskerville Old Face" pitchFamily="18" charset="0"/>
              </a:rPr>
              <a:t>Large containers on a roller (Commercial/Industrial)</a:t>
            </a:r>
          </a:p>
          <a:p>
            <a:pPr lvl="2">
              <a:lnSpc>
                <a:spcPct val="90000"/>
              </a:lnSpc>
            </a:pPr>
            <a:r>
              <a:rPr lang="en-US" dirty="0" smtClean="0">
                <a:latin typeface="Baskerville Old Face" pitchFamily="18" charset="0"/>
              </a:rPr>
              <a:t>Collection frequency</a:t>
            </a:r>
          </a:p>
          <a:p>
            <a:pPr lvl="2">
              <a:lnSpc>
                <a:spcPct val="90000"/>
              </a:lnSpc>
            </a:pPr>
            <a:r>
              <a:rPr lang="en-US" dirty="0" smtClean="0">
                <a:latin typeface="Baskerville Old Face" pitchFamily="18" charset="0"/>
              </a:rPr>
              <a:t>Space available for the placement of containers</a:t>
            </a:r>
            <a:endParaRPr lang="en-US" sz="3600" dirty="0" smtClean="0">
              <a:solidFill>
                <a:srgbClr val="C00000"/>
              </a:solidFill>
              <a:latin typeface="Baskerville Old Face" pitchFamily="18" charset="0"/>
            </a:endParaRPr>
          </a:p>
          <a:p>
            <a:pPr marL="342900" lvl="1" indent="-342900">
              <a:buNone/>
            </a:pPr>
            <a:endParaRPr lang="en-US" sz="2400" dirty="0" smtClean="0">
              <a:solidFill>
                <a:srgbClr val="C00000"/>
              </a:solidFill>
              <a:latin typeface="Baskerville Old Face" pitchFamily="18" charset="0"/>
            </a:endParaRP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252536" y="404664"/>
            <a:ext cx="8153400" cy="5486400"/>
          </a:xfrm>
        </p:spPr>
        <p:txBody>
          <a:bodyPr/>
          <a:lstStyle/>
          <a:p>
            <a:pPr lvl="2">
              <a:lnSpc>
                <a:spcPct val="90000"/>
              </a:lnSpc>
              <a:buFontTx/>
              <a:buNone/>
            </a:pPr>
            <a:endParaRPr lang="en-US" sz="3200" dirty="0" smtClean="0">
              <a:latin typeface="Baskerville Old Face" pitchFamily="18" charset="0"/>
            </a:endParaRPr>
          </a:p>
          <a:p>
            <a:pPr lvl="2">
              <a:lnSpc>
                <a:spcPct val="90000"/>
              </a:lnSpc>
              <a:buFontTx/>
              <a:buNone/>
            </a:pPr>
            <a:r>
              <a:rPr lang="en-US" sz="3200" dirty="0" smtClean="0">
                <a:latin typeface="Baskerville Old Face" pitchFamily="18" charset="0"/>
              </a:rPr>
              <a:t>- Residential</a:t>
            </a:r>
            <a:r>
              <a:rPr lang="en-US" sz="3200" dirty="0">
                <a:latin typeface="Baskerville Old Face" pitchFamily="18" charset="0"/>
              </a:rPr>
              <a:t>;  refuse bags (7 -10 litres)</a:t>
            </a:r>
          </a:p>
          <a:p>
            <a:pPr lvl="2">
              <a:lnSpc>
                <a:spcPct val="90000"/>
              </a:lnSpc>
              <a:buFontTx/>
              <a:buNone/>
            </a:pPr>
            <a:r>
              <a:rPr lang="en-US" sz="2800" dirty="0">
                <a:latin typeface="Baskerville Old Face" pitchFamily="18" charset="0"/>
              </a:rPr>
              <a:t>-	Rubbish bins - 20 -30 litres</a:t>
            </a:r>
          </a:p>
          <a:p>
            <a:pPr lvl="2">
              <a:lnSpc>
                <a:spcPct val="90000"/>
              </a:lnSpc>
              <a:buFontTx/>
              <a:buNone/>
            </a:pPr>
            <a:r>
              <a:rPr lang="en-US" sz="2800" dirty="0">
                <a:latin typeface="Baskerville Old Face" pitchFamily="18" charset="0"/>
              </a:rPr>
              <a:t>-	Large mechanical containers - more commonly used to cut costs (reduce labor, time , &amp; collection costs)</a:t>
            </a:r>
          </a:p>
          <a:p>
            <a:pPr lvl="2">
              <a:lnSpc>
                <a:spcPct val="90000"/>
              </a:lnSpc>
              <a:buFontTx/>
              <a:buNone/>
            </a:pPr>
            <a:r>
              <a:rPr lang="en-US" sz="2800" dirty="0">
                <a:latin typeface="Baskerville Old Face" pitchFamily="18" charset="0"/>
              </a:rPr>
              <a:t>-	must be standardized to suit collection equipment</a:t>
            </a:r>
            <a:r>
              <a:rPr lang="en-US" sz="2000" dirty="0">
                <a:latin typeface="Baskerville Old Face" pitchFamily="18"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404664"/>
            <a:ext cx="8229600" cy="5943600"/>
          </a:xfrm>
        </p:spPr>
        <p:txBody>
          <a:bodyPr/>
          <a:lstStyle/>
          <a:p>
            <a:pPr lvl="1">
              <a:lnSpc>
                <a:spcPct val="90000"/>
              </a:lnSpc>
              <a:buFontTx/>
              <a:buNone/>
            </a:pPr>
            <a:r>
              <a:rPr lang="en-US" sz="2400" dirty="0">
                <a:latin typeface="Baskerville Old Face" pitchFamily="18" charset="0"/>
              </a:rPr>
              <a:t>ii)	</a:t>
            </a:r>
            <a:r>
              <a:rPr lang="en-US" dirty="0">
                <a:latin typeface="Baskerville Old Face" pitchFamily="18" charset="0"/>
              </a:rPr>
              <a:t>Container Locations</a:t>
            </a:r>
            <a:r>
              <a:rPr lang="en-US" dirty="0" smtClean="0">
                <a:latin typeface="Baskerville Old Face" pitchFamily="18" charset="0"/>
              </a:rPr>
              <a:t>:</a:t>
            </a:r>
            <a:endParaRPr lang="en-US" sz="2800" dirty="0">
              <a:latin typeface="Baskerville Old Face" pitchFamily="18" charset="0"/>
            </a:endParaRPr>
          </a:p>
          <a:p>
            <a:pPr lvl="2">
              <a:lnSpc>
                <a:spcPct val="90000"/>
              </a:lnSpc>
              <a:buFontTx/>
              <a:buNone/>
            </a:pPr>
            <a:r>
              <a:rPr lang="en-US" sz="2800" dirty="0">
                <a:latin typeface="Baskerville Old Face" pitchFamily="18" charset="0"/>
              </a:rPr>
              <a:t>-	side/rear of house</a:t>
            </a:r>
          </a:p>
          <a:p>
            <a:pPr lvl="2">
              <a:lnSpc>
                <a:spcPct val="90000"/>
              </a:lnSpc>
              <a:buFontTx/>
              <a:buNone/>
            </a:pPr>
            <a:r>
              <a:rPr lang="en-US" sz="2800" dirty="0">
                <a:latin typeface="Baskerville Old Face" pitchFamily="18" charset="0"/>
              </a:rPr>
              <a:t>-	alleys</a:t>
            </a:r>
          </a:p>
          <a:p>
            <a:pPr lvl="2">
              <a:lnSpc>
                <a:spcPct val="90000"/>
              </a:lnSpc>
              <a:buFontTx/>
              <a:buNone/>
            </a:pPr>
            <a:r>
              <a:rPr lang="en-US" sz="2800" dirty="0">
                <a:latin typeface="Baskerville Old Face" pitchFamily="18" charset="0"/>
              </a:rPr>
              <a:t>-	special enclosures (apartment/condos)</a:t>
            </a:r>
          </a:p>
          <a:p>
            <a:pPr lvl="2">
              <a:lnSpc>
                <a:spcPct val="90000"/>
              </a:lnSpc>
              <a:buFontTx/>
              <a:buChar char="-"/>
            </a:pPr>
            <a:r>
              <a:rPr lang="en-US" sz="2800" dirty="0">
                <a:latin typeface="Baskerville Old Face" pitchFamily="18" charset="0"/>
              </a:rPr>
              <a:t>Basement (apts. in foreign countries)/ newer </a:t>
            </a:r>
            <a:r>
              <a:rPr lang="en-US" sz="2800" dirty="0" smtClean="0">
                <a:latin typeface="Baskerville Old Face" pitchFamily="18" charset="0"/>
              </a:rPr>
              <a:t>complexes</a:t>
            </a:r>
            <a:endParaRPr lang="en-US" sz="2800" dirty="0">
              <a:latin typeface="Baskerville Old Face" pitchFamily="18" charset="0"/>
            </a:endParaRPr>
          </a:p>
          <a:p>
            <a:pPr lvl="1">
              <a:lnSpc>
                <a:spcPct val="90000"/>
              </a:lnSpc>
              <a:buFontTx/>
              <a:buNone/>
            </a:pPr>
            <a:r>
              <a:rPr lang="en-US" dirty="0">
                <a:latin typeface="Baskerville Old Face" pitchFamily="18" charset="0"/>
              </a:rPr>
              <a:t>iii)	Public Health:</a:t>
            </a:r>
          </a:p>
          <a:p>
            <a:pPr lvl="2">
              <a:lnSpc>
                <a:spcPct val="90000"/>
              </a:lnSpc>
              <a:buFontTx/>
              <a:buChar char="-"/>
            </a:pPr>
            <a:r>
              <a:rPr lang="en-US" sz="2800" dirty="0">
                <a:latin typeface="Baskerville Old Face" pitchFamily="18" charset="0"/>
              </a:rPr>
              <a:t>relates to on-time collection to avoid the spread of diseases by vectors, etc</a:t>
            </a:r>
            <a:r>
              <a:rPr lang="en-US" sz="2800" dirty="0" smtClean="0">
                <a:latin typeface="Baskerville Old Face" pitchFamily="18" charset="0"/>
              </a:rPr>
              <a:t>.</a:t>
            </a:r>
            <a:endParaRPr lang="en-US" sz="2800" dirty="0">
              <a:latin typeface="Baskerville Old Face" pitchFamily="18" charset="0"/>
            </a:endParaRPr>
          </a:p>
          <a:p>
            <a:pPr>
              <a:lnSpc>
                <a:spcPct val="90000"/>
              </a:lnSpc>
              <a:buFontTx/>
              <a:buNone/>
            </a:pPr>
            <a:r>
              <a:rPr lang="en-US" sz="2800" dirty="0">
                <a:latin typeface="Baskerville Old Face" pitchFamily="18" charset="0"/>
              </a:rPr>
              <a:t>	 iv)  Aesthetics:</a:t>
            </a:r>
          </a:p>
          <a:p>
            <a:pPr lvl="3">
              <a:lnSpc>
                <a:spcPct val="90000"/>
              </a:lnSpc>
              <a:buFontTx/>
              <a:buNone/>
            </a:pPr>
            <a:r>
              <a:rPr lang="en-US" sz="2800" dirty="0">
                <a:latin typeface="Baskerville Old Face" pitchFamily="18" charset="0"/>
              </a:rPr>
              <a:t>-	must be pleasing to the eye (containers must be clean, shielded from public’s view).</a:t>
            </a:r>
          </a:p>
          <a:p>
            <a:pPr>
              <a:lnSpc>
                <a:spcPct val="90000"/>
              </a:lnSpc>
              <a:buFontTx/>
              <a:buNone/>
            </a:pPr>
            <a:endParaRPr lang="en-US" sz="2800" dirty="0">
              <a:latin typeface="Baskerville Old Face"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188640"/>
            <a:ext cx="8534400" cy="6172200"/>
          </a:xfrm>
        </p:spPr>
        <p:txBody>
          <a:bodyPr/>
          <a:lstStyle/>
          <a:p>
            <a:pPr lvl="2">
              <a:buFontTx/>
              <a:buNone/>
            </a:pPr>
            <a:endParaRPr lang="en-US" sz="1400" dirty="0"/>
          </a:p>
          <a:p>
            <a:pPr lvl="1">
              <a:buFontTx/>
              <a:buNone/>
            </a:pPr>
            <a:r>
              <a:rPr lang="en-US" sz="3200" dirty="0">
                <a:latin typeface="Baskerville Old Face" pitchFamily="18" charset="0"/>
              </a:rPr>
              <a:t>v)	Collection of SW</a:t>
            </a:r>
          </a:p>
          <a:p>
            <a:pPr lvl="2">
              <a:buFontTx/>
              <a:buNone/>
            </a:pPr>
            <a:r>
              <a:rPr lang="en-US" sz="2800" dirty="0">
                <a:latin typeface="Baskerville Old Face" pitchFamily="18" charset="0"/>
              </a:rPr>
              <a:t>-	60-80 percent of total SWM costs.</a:t>
            </a:r>
          </a:p>
          <a:p>
            <a:pPr lvl="2">
              <a:buFontTx/>
              <a:buNone/>
            </a:pPr>
            <a:r>
              <a:rPr lang="en-US" sz="2800" dirty="0">
                <a:latin typeface="Baskerville Old Face" pitchFamily="18" charset="0"/>
              </a:rPr>
              <a:t>-	Malaysia  (other developing nations) - labor and capital intensive.</a:t>
            </a:r>
          </a:p>
          <a:p>
            <a:pPr lvl="2">
              <a:buFontTx/>
              <a:buNone/>
            </a:pPr>
            <a:r>
              <a:rPr lang="en-US" sz="2800" dirty="0">
                <a:latin typeface="Baskerville Old Face" pitchFamily="18" charset="0"/>
              </a:rPr>
              <a:t>-	Major problems:  </a:t>
            </a:r>
          </a:p>
          <a:p>
            <a:pPr lvl="3"/>
            <a:r>
              <a:rPr lang="en-US" sz="2800" dirty="0">
                <a:latin typeface="Baskerville Old Face" pitchFamily="18" charset="0"/>
              </a:rPr>
              <a:t>Poor building layouts - e.g. squatters</a:t>
            </a:r>
          </a:p>
          <a:p>
            <a:pPr lvl="3"/>
            <a:r>
              <a:rPr lang="en-US" sz="2800" dirty="0">
                <a:latin typeface="Baskerville Old Face" pitchFamily="18" charset="0"/>
              </a:rPr>
              <a:t>Road congestion - time cost, leachate, transport costs.</a:t>
            </a:r>
          </a:p>
          <a:p>
            <a:pPr lvl="3"/>
            <a:r>
              <a:rPr lang="en-US" sz="2800" dirty="0">
                <a:latin typeface="Baskerville Old Face" pitchFamily="18" charset="0"/>
              </a:rPr>
              <a:t>Physical infrastructure</a:t>
            </a:r>
          </a:p>
          <a:p>
            <a:pPr lvl="3"/>
            <a:r>
              <a:rPr lang="en-US" sz="2800" dirty="0">
                <a:latin typeface="Baskerville Old Face" pitchFamily="18" charset="0"/>
              </a:rPr>
              <a:t>Old containers used (leaky/ damaged)</a:t>
            </a:r>
          </a:p>
          <a:p>
            <a:pPr lvl="3"/>
            <a:r>
              <a:rPr lang="en-US" sz="2800" dirty="0">
                <a:latin typeface="Baskerville Old Face" pitchFamily="18" charset="0"/>
              </a:rPr>
              <a:t>Absence of systematic methods (especially at apartments, markets with large </a:t>
            </a:r>
            <a:r>
              <a:rPr lang="en-US" sz="2800" dirty="0" err="1">
                <a:latin typeface="Baskerville Old Face" pitchFamily="18" charset="0"/>
              </a:rPr>
              <a:t>wst</a:t>
            </a:r>
            <a:r>
              <a:rPr lang="en-US" sz="2800" dirty="0">
                <a:latin typeface="Baskerville Old Face" pitchFamily="18" charset="0"/>
              </a:rPr>
              <a:t>. volume).</a:t>
            </a:r>
            <a:endParaRPr lang="en-US" sz="1800" dirty="0">
              <a:latin typeface="Baskerville Old Fac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96552" y="332656"/>
            <a:ext cx="8458200" cy="4800600"/>
          </a:xfrm>
        </p:spPr>
        <p:txBody>
          <a:bodyPr/>
          <a:lstStyle/>
          <a:p>
            <a:pPr marL="1295400" lvl="2" indent="-381000">
              <a:buNone/>
            </a:pPr>
            <a:r>
              <a:rPr lang="en-US" sz="3200" dirty="0">
                <a:latin typeface="Baskerville Old Face" pitchFamily="18" charset="0"/>
              </a:rPr>
              <a:t>Collections were made by:</a:t>
            </a:r>
          </a:p>
          <a:p>
            <a:pPr marL="1714500" lvl="3" indent="-342900">
              <a:buFontTx/>
              <a:buAutoNum type="arabicPeriod"/>
            </a:pPr>
            <a:endParaRPr lang="en-US" sz="3200" dirty="0" smtClean="0">
              <a:latin typeface="Baskerville Old Face" pitchFamily="18" charset="0"/>
            </a:endParaRPr>
          </a:p>
          <a:p>
            <a:pPr marL="1714500" lvl="3" indent="-342900">
              <a:buFontTx/>
              <a:buAutoNum type="arabicPeriod"/>
            </a:pPr>
            <a:r>
              <a:rPr lang="en-US" sz="3200" dirty="0" smtClean="0">
                <a:latin typeface="Baskerville Old Face" pitchFamily="18" charset="0"/>
              </a:rPr>
              <a:t>Municipal</a:t>
            </a:r>
            <a:r>
              <a:rPr lang="en-US" sz="3200" dirty="0">
                <a:latin typeface="Baskerville Old Face" pitchFamily="18" charset="0"/>
              </a:rPr>
              <a:t>/ District Council</a:t>
            </a:r>
          </a:p>
          <a:p>
            <a:pPr marL="1714500" lvl="3" indent="-342900">
              <a:buFontTx/>
              <a:buAutoNum type="arabicPeriod"/>
            </a:pPr>
            <a:endParaRPr lang="en-US" sz="3200" dirty="0" smtClean="0">
              <a:latin typeface="Baskerville Old Face" pitchFamily="18" charset="0"/>
            </a:endParaRPr>
          </a:p>
          <a:p>
            <a:pPr marL="1714500" lvl="3" indent="-342900">
              <a:buFontTx/>
              <a:buAutoNum type="arabicPeriod"/>
            </a:pPr>
            <a:r>
              <a:rPr lang="en-US" sz="3200" dirty="0" smtClean="0">
                <a:latin typeface="Baskerville Old Face" pitchFamily="18" charset="0"/>
              </a:rPr>
              <a:t>Private </a:t>
            </a:r>
            <a:r>
              <a:rPr lang="en-US" sz="3200" dirty="0">
                <a:latin typeface="Baskerville Old Face" pitchFamily="18" charset="0"/>
              </a:rPr>
              <a:t>firm under contract to municipal</a:t>
            </a:r>
          </a:p>
          <a:p>
            <a:pPr marL="1714500" lvl="3" indent="-342900">
              <a:buFontTx/>
              <a:buAutoNum type="arabicPeriod"/>
            </a:pPr>
            <a:endParaRPr lang="en-US" sz="3200" dirty="0" smtClean="0">
              <a:latin typeface="Baskerville Old Face" pitchFamily="18" charset="0"/>
            </a:endParaRPr>
          </a:p>
          <a:p>
            <a:pPr marL="1714500" lvl="3" indent="-342900">
              <a:buFontTx/>
              <a:buAutoNum type="arabicPeriod"/>
            </a:pPr>
            <a:r>
              <a:rPr lang="en-US" sz="3200" dirty="0" smtClean="0">
                <a:latin typeface="Baskerville Old Face" pitchFamily="18" charset="0"/>
              </a:rPr>
              <a:t>Private </a:t>
            </a:r>
            <a:r>
              <a:rPr lang="en-US" sz="3200" dirty="0">
                <a:latin typeface="Baskerville Old Face" pitchFamily="18" charset="0"/>
              </a:rPr>
              <a:t>firm contract with private residents</a:t>
            </a:r>
          </a:p>
          <a:p>
            <a:pPr marL="1714500" lvl="3" indent="-342900">
              <a:buNone/>
            </a:pPr>
            <a:endParaRPr lang="en-US" sz="3200" dirty="0">
              <a:latin typeface="Baskerville Old Face"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Users\OMM\Desktop\Presentations\VTH SEM\Env. Vth sem\MATERIALS\MSWCollectTransport.bmp"/>
          <p:cNvPicPr>
            <a:picLocks noChangeAspect="1" noChangeArrowheads="1"/>
          </p:cNvPicPr>
          <p:nvPr/>
        </p:nvPicPr>
        <p:blipFill>
          <a:blip r:embed="rId3" cstate="print"/>
          <a:srcRect/>
          <a:stretch>
            <a:fillRect/>
          </a:stretch>
        </p:blipFill>
        <p:spPr bwMode="auto">
          <a:xfrm>
            <a:off x="755576" y="980728"/>
            <a:ext cx="7920880" cy="505427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04800"/>
            <a:ext cx="6858000" cy="762000"/>
          </a:xfrm>
        </p:spPr>
        <p:txBody>
          <a:bodyPr/>
          <a:lstStyle/>
          <a:p>
            <a:pPr algn="l"/>
            <a:r>
              <a:rPr lang="en-US" dirty="0" smtClean="0">
                <a:solidFill>
                  <a:schemeClr val="tx1"/>
                </a:solidFill>
              </a:rPr>
              <a:t>Types of collection</a:t>
            </a:r>
            <a:endParaRPr lang="en-US" dirty="0">
              <a:solidFill>
                <a:schemeClr val="tx1"/>
              </a:solidFill>
            </a:endParaRPr>
          </a:p>
        </p:txBody>
      </p:sp>
      <p:sp>
        <p:nvSpPr>
          <p:cNvPr id="10243" name="Rectangle 3"/>
          <p:cNvSpPr>
            <a:spLocks noGrp="1" noChangeArrowheads="1"/>
          </p:cNvSpPr>
          <p:nvPr>
            <p:ph type="body" idx="1"/>
          </p:nvPr>
        </p:nvSpPr>
        <p:spPr>
          <a:xfrm>
            <a:off x="381000" y="1295400"/>
            <a:ext cx="8458200" cy="4941912"/>
          </a:xfrm>
        </p:spPr>
        <p:txBody>
          <a:bodyPr/>
          <a:lstStyle/>
          <a:p>
            <a:pPr marL="660400" indent="-660400">
              <a:buClr>
                <a:schemeClr val="folHlink"/>
              </a:buClr>
              <a:buNone/>
            </a:pPr>
            <a:r>
              <a:rPr lang="en-US" sz="3600" dirty="0">
                <a:solidFill>
                  <a:srgbClr val="C00000"/>
                </a:solidFill>
                <a:latin typeface="Baskerville Old Face" pitchFamily="18" charset="0"/>
              </a:rPr>
              <a:t>Municipal Collection Services:</a:t>
            </a:r>
          </a:p>
          <a:p>
            <a:pPr marL="1035050" lvl="1" indent="-577850">
              <a:buClr>
                <a:schemeClr val="folHlink"/>
              </a:buClr>
              <a:buFontTx/>
              <a:buNone/>
            </a:pPr>
            <a:r>
              <a:rPr lang="en-US" dirty="0">
                <a:latin typeface="Baskerville Old Face" pitchFamily="18" charset="0"/>
              </a:rPr>
              <a:t>a.	Residential:</a:t>
            </a:r>
          </a:p>
          <a:p>
            <a:pPr marL="1428750" lvl="2" indent="-514350">
              <a:buClr>
                <a:schemeClr val="folHlink"/>
              </a:buClr>
              <a:buAutoNum type="arabicPeriod"/>
            </a:pPr>
            <a:r>
              <a:rPr lang="en-US" sz="2800" dirty="0" smtClean="0">
                <a:latin typeface="Baskerville Old Face" pitchFamily="18" charset="0"/>
              </a:rPr>
              <a:t>Curb </a:t>
            </a:r>
            <a:r>
              <a:rPr lang="en-US" sz="2800" dirty="0">
                <a:latin typeface="Baskerville Old Face" pitchFamily="18" charset="0"/>
              </a:rPr>
              <a:t>(</a:t>
            </a:r>
            <a:r>
              <a:rPr lang="en-US" sz="2800" i="1" dirty="0" err="1" smtClean="0">
                <a:latin typeface="Baskerville Old Face" pitchFamily="18" charset="0"/>
              </a:rPr>
              <a:t>Kerb</a:t>
            </a:r>
            <a:r>
              <a:rPr lang="en-US" sz="2800" i="1" dirty="0" smtClean="0">
                <a:latin typeface="Baskerville Old Face" pitchFamily="18" charset="0"/>
              </a:rPr>
              <a:t>-side</a:t>
            </a:r>
            <a:r>
              <a:rPr lang="en-US" sz="2800" dirty="0" smtClean="0">
                <a:latin typeface="Baskerville Old Face" pitchFamily="18" charset="0"/>
              </a:rPr>
              <a:t>)</a:t>
            </a:r>
          </a:p>
          <a:p>
            <a:pPr marL="1428750" lvl="2" indent="-514350">
              <a:buClr>
                <a:schemeClr val="folHlink"/>
              </a:buClr>
              <a:buAutoNum type="arabicPeriod"/>
            </a:pPr>
            <a:endParaRPr lang="en-US" sz="2800" dirty="0" smtClean="0">
              <a:latin typeface="Baskerville Old Face" pitchFamily="18" charset="0"/>
            </a:endParaRPr>
          </a:p>
          <a:p>
            <a:pPr marL="1428750" lvl="2" indent="-514350">
              <a:buClr>
                <a:schemeClr val="folHlink"/>
              </a:buClr>
              <a:buAutoNum type="arabicPeriod"/>
            </a:pPr>
            <a:r>
              <a:rPr lang="en-US" sz="2800" dirty="0" smtClean="0">
                <a:latin typeface="Baskerville Old Face" pitchFamily="18" charset="0"/>
              </a:rPr>
              <a:t>Alley</a:t>
            </a:r>
          </a:p>
          <a:p>
            <a:pPr marL="1428750" lvl="2" indent="-514350">
              <a:buClr>
                <a:schemeClr val="folHlink"/>
              </a:buClr>
              <a:buAutoNum type="arabicPeriod"/>
            </a:pPr>
            <a:endParaRPr lang="en-US" sz="2800" dirty="0" smtClean="0">
              <a:latin typeface="Baskerville Old Face" pitchFamily="18" charset="0"/>
            </a:endParaRPr>
          </a:p>
          <a:p>
            <a:pPr marL="1428750" lvl="2" indent="-514350">
              <a:buClr>
                <a:schemeClr val="folHlink"/>
              </a:buClr>
              <a:buAutoNum type="arabicPeriod"/>
            </a:pPr>
            <a:r>
              <a:rPr lang="en-US" sz="2800" dirty="0" smtClean="0">
                <a:latin typeface="Baskerville Old Face" pitchFamily="18" charset="0"/>
              </a:rPr>
              <a:t>Set out and set back </a:t>
            </a:r>
          </a:p>
          <a:p>
            <a:pPr marL="1428750" lvl="2" indent="-514350">
              <a:buClr>
                <a:schemeClr val="folHlink"/>
              </a:buClr>
              <a:buAutoNum type="arabicPeriod"/>
            </a:pPr>
            <a:endParaRPr lang="en-US" sz="2800" dirty="0" smtClean="0">
              <a:latin typeface="Baskerville Old Face" pitchFamily="18" charset="0"/>
            </a:endParaRPr>
          </a:p>
          <a:p>
            <a:pPr marL="1428750" lvl="2" indent="-514350">
              <a:buClr>
                <a:schemeClr val="folHlink"/>
              </a:buClr>
              <a:buAutoNum type="arabicPeriod"/>
            </a:pPr>
            <a:r>
              <a:rPr lang="en-US" sz="2800" dirty="0" smtClean="0">
                <a:latin typeface="Baskerville Old Face" pitchFamily="18" charset="0"/>
              </a:rPr>
              <a:t>Backyard </a:t>
            </a:r>
            <a:r>
              <a:rPr lang="en-US" sz="2800" dirty="0">
                <a:latin typeface="Baskerville Old Face" pitchFamily="18" charset="0"/>
              </a:rPr>
              <a:t>collection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08038"/>
          </a:xfrm>
        </p:spPr>
        <p:txBody>
          <a:bodyPr/>
          <a:lstStyle/>
          <a:p>
            <a:pPr lvl="2" algn="l"/>
            <a:r>
              <a:rPr lang="en-US" sz="4000" dirty="0" smtClean="0">
                <a:latin typeface="+mj-lt"/>
              </a:rPr>
              <a:t>Curb (Kerb-side)</a:t>
            </a:r>
            <a:br>
              <a:rPr lang="en-US" sz="4000" dirty="0" smtClean="0">
                <a:latin typeface="+mj-lt"/>
              </a:rPr>
            </a:br>
            <a:endParaRPr lang="en-IN" sz="6000" dirty="0">
              <a:latin typeface="+mj-lt"/>
            </a:endParaRPr>
          </a:p>
        </p:txBody>
      </p:sp>
      <p:sp>
        <p:nvSpPr>
          <p:cNvPr id="3" name="Content Placeholder 2"/>
          <p:cNvSpPr>
            <a:spLocks noGrp="1"/>
          </p:cNvSpPr>
          <p:nvPr>
            <p:ph idx="1"/>
          </p:nvPr>
        </p:nvSpPr>
        <p:spPr>
          <a:xfrm>
            <a:off x="-756592" y="980728"/>
            <a:ext cx="9361040" cy="5073427"/>
          </a:xfrm>
        </p:spPr>
        <p:txBody>
          <a:bodyPr/>
          <a:lstStyle/>
          <a:p>
            <a:pPr marL="1784350" lvl="3" indent="-412750">
              <a:buFont typeface="Wingdings" pitchFamily="2" charset="2"/>
              <a:buChar char="Ø"/>
            </a:pPr>
            <a:endParaRPr lang="en-US" sz="2800" dirty="0" smtClean="0">
              <a:latin typeface="Baskerville Old Face" pitchFamily="18" charset="0"/>
            </a:endParaRPr>
          </a:p>
          <a:p>
            <a:pPr marL="1784350" lvl="3" indent="-412750">
              <a:buFont typeface="Wingdings" pitchFamily="2" charset="2"/>
              <a:buChar char="Ø"/>
            </a:pPr>
            <a:r>
              <a:rPr lang="en-US" sz="2800" dirty="0" smtClean="0">
                <a:latin typeface="Baskerville Old Face" pitchFamily="18" charset="0"/>
              </a:rPr>
              <a:t>House owner is responsible for placing solid waste containers at the curb on scheduled day.</a:t>
            </a:r>
          </a:p>
          <a:p>
            <a:pPr marL="1784350" lvl="3" indent="-412750">
              <a:buFont typeface="Wingdings" pitchFamily="2" charset="2"/>
              <a:buChar char="Ø"/>
            </a:pPr>
            <a:r>
              <a:rPr lang="en-US" sz="2800" dirty="0" smtClean="0">
                <a:latin typeface="Baskerville Old Face" pitchFamily="18" charset="0"/>
              </a:rPr>
              <a:t>The work man come, collect and empty the container and put back at the curb.</a:t>
            </a:r>
          </a:p>
          <a:p>
            <a:pPr marL="1784350" lvl="3" indent="-412750">
              <a:buFont typeface="Wingdings" pitchFamily="2" charset="2"/>
              <a:buChar char="Ø"/>
            </a:pPr>
            <a:r>
              <a:rPr lang="en-US" sz="2800" dirty="0" smtClean="0">
                <a:latin typeface="Baskerville Old Face" pitchFamily="18" charset="0"/>
              </a:rPr>
              <a:t>House owner is required to take back the empty containers from the curb to his house.</a:t>
            </a:r>
          </a:p>
          <a:p>
            <a:pPr marL="1784350" lvl="3" indent="-412750">
              <a:buFont typeface="Wingdings" pitchFamily="2" charset="2"/>
              <a:buChar char="Ø"/>
            </a:pPr>
            <a:r>
              <a:rPr lang="en-US" sz="2800" dirty="0" smtClean="0">
                <a:latin typeface="Baskerville Old Face" pitchFamily="18" charset="0"/>
              </a:rPr>
              <a:t>Quickest/ economical</a:t>
            </a:r>
          </a:p>
          <a:p>
            <a:pPr marL="1784350" lvl="3" indent="-412750">
              <a:buFont typeface="Wingdings" pitchFamily="2" charset="2"/>
              <a:buChar char="Ø"/>
            </a:pPr>
            <a:r>
              <a:rPr lang="en-US" sz="2800" dirty="0" smtClean="0">
                <a:latin typeface="Baskerville Old Face" pitchFamily="18" charset="0"/>
              </a:rPr>
              <a:t>Crew: 1 driver + 1 or 2 collectors</a:t>
            </a:r>
          </a:p>
          <a:p>
            <a:pPr marL="1784350" lvl="3" indent="-412750">
              <a:buFont typeface="Wingdings" pitchFamily="2" charset="2"/>
              <a:buChar char="Ø"/>
            </a:pPr>
            <a:r>
              <a:rPr lang="en-US" sz="2800" dirty="0" smtClean="0">
                <a:latin typeface="Baskerville Old Face" pitchFamily="18" charset="0"/>
              </a:rPr>
              <a:t> No need to enter property</a:t>
            </a:r>
          </a:p>
          <a:p>
            <a:pPr marL="1784350" lvl="3" indent="-412750">
              <a:buNone/>
            </a:pPr>
            <a:endParaRPr lang="en-US" sz="1800" dirty="0" smtClean="0">
              <a:latin typeface="Baskerville Old Face" pitchFamily="18" charset="0"/>
            </a:endParaRPr>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808038"/>
          </a:xfrm>
        </p:spPr>
        <p:txBody>
          <a:bodyPr/>
          <a:lstStyle/>
          <a:p>
            <a:pPr algn="l"/>
            <a:r>
              <a:rPr lang="en-US" sz="4000" dirty="0" smtClean="0"/>
              <a:t>Basic terms related to solid waste</a:t>
            </a:r>
            <a:endParaRPr lang="en-IN" sz="4000" dirty="0"/>
          </a:p>
        </p:txBody>
      </p:sp>
      <p:sp>
        <p:nvSpPr>
          <p:cNvPr id="3" name="Content Placeholder 2"/>
          <p:cNvSpPr>
            <a:spLocks noGrp="1"/>
          </p:cNvSpPr>
          <p:nvPr>
            <p:ph idx="1"/>
          </p:nvPr>
        </p:nvSpPr>
        <p:spPr>
          <a:xfrm>
            <a:off x="457200" y="1196752"/>
            <a:ext cx="8229600" cy="4929411"/>
          </a:xfrm>
        </p:spPr>
        <p:txBody>
          <a:bodyPr/>
          <a:lstStyle/>
          <a:p>
            <a:pPr marL="514350" indent="-514350">
              <a:buFont typeface="+mj-lt"/>
              <a:buAutoNum type="arabicPeriod"/>
            </a:pPr>
            <a:r>
              <a:rPr lang="en-IN" b="1" dirty="0" smtClean="0">
                <a:solidFill>
                  <a:srgbClr val="00B050"/>
                </a:solidFill>
                <a:latin typeface="Baskerville Old Face" pitchFamily="18" charset="0"/>
              </a:rPr>
              <a:t>Ash :</a:t>
            </a:r>
            <a:r>
              <a:rPr lang="en-IN" b="1" dirty="0" smtClean="0">
                <a:latin typeface="Baskerville Old Face" pitchFamily="18" charset="0"/>
              </a:rPr>
              <a:t> </a:t>
            </a:r>
            <a:r>
              <a:rPr lang="en-IN" dirty="0" smtClean="0">
                <a:latin typeface="Baskerville Old Face" pitchFamily="18" charset="0"/>
              </a:rPr>
              <a:t>the non-combustible solid by-products of incineration or other burning process.</a:t>
            </a:r>
          </a:p>
          <a:p>
            <a:pPr marL="514350" indent="-514350">
              <a:buFont typeface="+mj-lt"/>
              <a:buAutoNum type="arabicPeriod"/>
            </a:pPr>
            <a:r>
              <a:rPr lang="en-IN" b="1" dirty="0" smtClean="0">
                <a:solidFill>
                  <a:srgbClr val="00B050"/>
                </a:solidFill>
                <a:latin typeface="Baskerville Old Face" pitchFamily="18" charset="0"/>
              </a:rPr>
              <a:t>Bulky waste: </a:t>
            </a:r>
            <a:r>
              <a:rPr lang="en-IN" dirty="0" smtClean="0">
                <a:latin typeface="Baskerville Old Face" pitchFamily="18" charset="0"/>
              </a:rPr>
              <a:t>large wastes such as appliances, furniture, and trees and branches, that cannot be handled by normal MSW processing methods.</a:t>
            </a:r>
          </a:p>
          <a:p>
            <a:pPr marL="514350" indent="-514350">
              <a:buFont typeface="+mj-lt"/>
              <a:buAutoNum type="arabicPeriod"/>
            </a:pPr>
            <a:r>
              <a:rPr lang="en-IN" b="1" dirty="0" smtClean="0">
                <a:solidFill>
                  <a:srgbClr val="00B050"/>
                </a:solidFill>
                <a:latin typeface="Baskerville Old Face" pitchFamily="18" charset="0"/>
              </a:rPr>
              <a:t>Co-disposal:</a:t>
            </a:r>
            <a:r>
              <a:rPr lang="en-IN" b="1" dirty="0" smtClean="0">
                <a:latin typeface="Baskerville Old Face" pitchFamily="18" charset="0"/>
              </a:rPr>
              <a:t> </a:t>
            </a:r>
            <a:r>
              <a:rPr lang="en-IN" dirty="0" smtClean="0">
                <a:latin typeface="Baskerville Old Face" pitchFamily="18" charset="0"/>
              </a:rPr>
              <a:t>the disposal of different types of waste in one area of a landfill or dump. For instance, sewage sludges may be disposed of with regular solid wastes.</a:t>
            </a: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124744"/>
            <a:ext cx="8686800" cy="5105400"/>
          </a:xfrm>
          <a:noFill/>
        </p:spPr>
        <p:txBody>
          <a:bodyPr/>
          <a:lstStyle/>
          <a:p>
            <a:pPr marL="577850" indent="-577850">
              <a:buFontTx/>
              <a:buNone/>
            </a:pPr>
            <a:endParaRPr lang="en-US" sz="2800" b="1" dirty="0"/>
          </a:p>
          <a:p>
            <a:pPr marL="952500" lvl="1" indent="-495300">
              <a:buFont typeface="Wingdings" pitchFamily="2" charset="2"/>
              <a:buChar char="Ø"/>
            </a:pPr>
            <a:r>
              <a:rPr lang="en-US" sz="3200" dirty="0" smtClean="0">
                <a:latin typeface="Baskerville Old Face" pitchFamily="18" charset="0"/>
              </a:rPr>
              <a:t>Collectors </a:t>
            </a:r>
            <a:r>
              <a:rPr lang="en-US" sz="3200" dirty="0">
                <a:latin typeface="Baskerville Old Face" pitchFamily="18" charset="0"/>
              </a:rPr>
              <a:t>have to enter property</a:t>
            </a:r>
          </a:p>
          <a:p>
            <a:pPr marL="952500" lvl="1" indent="-495300">
              <a:buFont typeface="Wingdings" pitchFamily="2" charset="2"/>
              <a:buChar char="Ø"/>
            </a:pPr>
            <a:r>
              <a:rPr lang="en-US" sz="3200" dirty="0" smtClean="0">
                <a:latin typeface="Baskerville Old Face" pitchFamily="18" charset="0"/>
              </a:rPr>
              <a:t>Set </a:t>
            </a:r>
            <a:r>
              <a:rPr lang="en-US" sz="3200" dirty="0">
                <a:latin typeface="Baskerville Old Face" pitchFamily="18" charset="0"/>
              </a:rPr>
              <a:t>out crew carries full containers from resident storage location to curb/ alley before collection vehicle arrives.</a:t>
            </a:r>
          </a:p>
          <a:p>
            <a:pPr marL="952500" lvl="1" indent="-495300">
              <a:buFont typeface="Wingdings" pitchFamily="2" charset="2"/>
              <a:buChar char="Ø"/>
            </a:pPr>
            <a:r>
              <a:rPr lang="en-US" sz="3200" dirty="0" smtClean="0">
                <a:latin typeface="Baskerville Old Face" pitchFamily="18" charset="0"/>
              </a:rPr>
              <a:t>Collection </a:t>
            </a:r>
            <a:r>
              <a:rPr lang="en-US" sz="3200" dirty="0">
                <a:latin typeface="Baskerville Old Face" pitchFamily="18" charset="0"/>
              </a:rPr>
              <a:t>crew load their refuse into vehicle</a:t>
            </a:r>
          </a:p>
          <a:p>
            <a:pPr marL="952500" lvl="1" indent="-495300">
              <a:buFont typeface="Wingdings" pitchFamily="2" charset="2"/>
              <a:buChar char="Ø"/>
            </a:pPr>
            <a:r>
              <a:rPr lang="en-US" sz="3200" dirty="0">
                <a:latin typeface="Baskerville Old Face" pitchFamily="18" charset="0"/>
              </a:rPr>
              <a:t>Set-back crew return the container to storage area</a:t>
            </a:r>
            <a:r>
              <a:rPr lang="en-US" sz="3200" dirty="0" smtClean="0">
                <a:latin typeface="Baskerville Old Face" pitchFamily="18" charset="0"/>
              </a:rPr>
              <a:t>.</a:t>
            </a:r>
            <a:endParaRPr lang="en-US" sz="3200" dirty="0">
              <a:latin typeface="Baskerville Old Face" pitchFamily="18" charset="0"/>
            </a:endParaRPr>
          </a:p>
        </p:txBody>
      </p:sp>
      <p:sp>
        <p:nvSpPr>
          <p:cNvPr id="4" name="Title 3"/>
          <p:cNvSpPr>
            <a:spLocks noGrp="1"/>
          </p:cNvSpPr>
          <p:nvPr>
            <p:ph type="title"/>
          </p:nvPr>
        </p:nvSpPr>
        <p:spPr>
          <a:xfrm>
            <a:off x="467544" y="404664"/>
            <a:ext cx="8229600" cy="808038"/>
          </a:xfrm>
        </p:spPr>
        <p:txBody>
          <a:bodyPr/>
          <a:lstStyle/>
          <a:p>
            <a:pPr algn="l"/>
            <a:r>
              <a:rPr lang="en-US" dirty="0" smtClean="0"/>
              <a:t>Set-out, set back</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Alley service</a:t>
            </a:r>
            <a:br>
              <a:rPr lang="en-US" dirty="0" smtClean="0"/>
            </a:br>
            <a:endParaRPr lang="en-IN" dirty="0"/>
          </a:p>
        </p:txBody>
      </p:sp>
      <p:sp>
        <p:nvSpPr>
          <p:cNvPr id="3" name="Content Placeholder 2"/>
          <p:cNvSpPr>
            <a:spLocks noGrp="1"/>
          </p:cNvSpPr>
          <p:nvPr>
            <p:ph idx="1"/>
          </p:nvPr>
        </p:nvSpPr>
        <p:spPr/>
        <p:txBody>
          <a:bodyPr/>
          <a:lstStyle/>
          <a:p>
            <a:pPr>
              <a:buFont typeface="Wingdings" pitchFamily="2" charset="2"/>
              <a:buChar char="Ø"/>
            </a:pPr>
            <a:endParaRPr lang="en-US" dirty="0" smtClean="0">
              <a:latin typeface="Baskerville Old Face" pitchFamily="18" charset="0"/>
            </a:endParaRPr>
          </a:p>
          <a:p>
            <a:pPr>
              <a:buFont typeface="Wingdings" pitchFamily="2" charset="2"/>
              <a:buChar char="Ø"/>
            </a:pPr>
            <a:r>
              <a:rPr lang="en-US" dirty="0" smtClean="0">
                <a:latin typeface="Baskerville Old Face" pitchFamily="18" charset="0"/>
              </a:rPr>
              <a:t>The containers are placed at the alley line from where they are picked up by workmen from refuse vehicles who deposit back the empty container.</a:t>
            </a:r>
          </a:p>
          <a:p>
            <a:endParaRPr lang="en-US" dirty="0" smtClean="0">
              <a:latin typeface="Baskerville Old Face" pitchFamily="18" charset="0"/>
            </a:endParaRPr>
          </a:p>
          <a:p>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808038"/>
          </a:xfrm>
        </p:spPr>
        <p:txBody>
          <a:bodyPr/>
          <a:lstStyle/>
          <a:p>
            <a:pPr algn="l"/>
            <a:r>
              <a:rPr lang="en-US" dirty="0" smtClean="0"/>
              <a:t>Backyard service</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Baskerville Old Face" pitchFamily="18" charset="0"/>
              </a:rPr>
              <a:t>The workers with the vehicles carry a bin, wheel – barrow or sack or cloth to the yard and empty the solid waste container in it.</a:t>
            </a:r>
          </a:p>
          <a:p>
            <a:pPr>
              <a:buFont typeface="Wingdings" pitchFamily="2" charset="2"/>
              <a:buChar char="Ø"/>
            </a:pPr>
            <a:endParaRPr lang="en-US" dirty="0" smtClean="0">
              <a:latin typeface="Baskerville Old Face" pitchFamily="18" charset="0"/>
            </a:endParaRPr>
          </a:p>
          <a:p>
            <a:pPr>
              <a:buFont typeface="Wingdings" pitchFamily="2" charset="2"/>
              <a:buChar char="Ø"/>
            </a:pPr>
            <a:r>
              <a:rPr lang="en-US" dirty="0" smtClean="0">
                <a:latin typeface="Baskerville Old Face" pitchFamily="18" charset="0"/>
              </a:rPr>
              <a:t>The bin is taken to solid waste vehicles where it is emptied.</a:t>
            </a:r>
            <a:endParaRPr lang="en-IN" dirty="0">
              <a:latin typeface="Baskerville Old Face"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3400" y="1066800"/>
            <a:ext cx="8610600" cy="4495800"/>
          </a:xfrm>
        </p:spPr>
        <p:txBody>
          <a:bodyPr/>
          <a:lstStyle/>
          <a:p>
            <a:pPr marL="577850" indent="-577850">
              <a:buFontTx/>
              <a:buNone/>
            </a:pPr>
            <a:r>
              <a:rPr lang="en-US" dirty="0" smtClean="0">
                <a:solidFill>
                  <a:srgbClr val="C00000"/>
                </a:solidFill>
                <a:latin typeface="Baskerville Old Face" pitchFamily="18" charset="0"/>
              </a:rPr>
              <a:t>Commercial-Industrial </a:t>
            </a:r>
            <a:r>
              <a:rPr lang="en-US" dirty="0">
                <a:solidFill>
                  <a:srgbClr val="C00000"/>
                </a:solidFill>
                <a:latin typeface="Baskerville Old Face" pitchFamily="18" charset="0"/>
              </a:rPr>
              <a:t>Collection </a:t>
            </a:r>
            <a:r>
              <a:rPr lang="en-US" dirty="0" smtClean="0">
                <a:solidFill>
                  <a:srgbClr val="C00000"/>
                </a:solidFill>
                <a:latin typeface="Baskerville Old Face" pitchFamily="18" charset="0"/>
              </a:rPr>
              <a:t>Services:  </a:t>
            </a:r>
            <a:endParaRPr lang="en-US" dirty="0">
              <a:latin typeface="Baskerville Old Face" pitchFamily="18" charset="0"/>
            </a:endParaRPr>
          </a:p>
          <a:p>
            <a:pPr marL="1327150" lvl="2" indent="-412750">
              <a:buFontTx/>
              <a:buNone/>
            </a:pPr>
            <a:endParaRPr lang="en-US" sz="2800" dirty="0" smtClean="0">
              <a:latin typeface="Baskerville Old Face" pitchFamily="18" charset="0"/>
            </a:endParaRPr>
          </a:p>
          <a:p>
            <a:pPr marL="1327150" lvl="2" indent="-412750">
              <a:buFontTx/>
              <a:buNone/>
            </a:pPr>
            <a:r>
              <a:rPr lang="en-US" sz="2800" dirty="0" smtClean="0">
                <a:latin typeface="Baskerville Old Face" pitchFamily="18" charset="0"/>
              </a:rPr>
              <a:t>i</a:t>
            </a:r>
            <a:r>
              <a:rPr lang="en-US" sz="2800" dirty="0">
                <a:latin typeface="Baskerville Old Face" pitchFamily="18" charset="0"/>
              </a:rPr>
              <a:t>.	</a:t>
            </a:r>
            <a:r>
              <a:rPr lang="en-US" sz="2800" dirty="0" smtClean="0">
                <a:latin typeface="Baskerville Old Face" pitchFamily="18" charset="0"/>
              </a:rPr>
              <a:t>Large </a:t>
            </a:r>
            <a:r>
              <a:rPr lang="en-US" sz="2800" dirty="0">
                <a:latin typeface="Baskerville Old Face" pitchFamily="18" charset="0"/>
              </a:rPr>
              <a:t>movable and stationary containers</a:t>
            </a:r>
          </a:p>
          <a:p>
            <a:pPr marL="1327150" lvl="2" indent="-412750">
              <a:buFontTx/>
              <a:buNone/>
            </a:pPr>
            <a:endParaRPr lang="en-US" sz="2800" dirty="0" smtClean="0">
              <a:latin typeface="Baskerville Old Face" pitchFamily="18" charset="0"/>
            </a:endParaRPr>
          </a:p>
          <a:p>
            <a:pPr marL="1327150" lvl="2" indent="-412750">
              <a:buFontTx/>
              <a:buNone/>
            </a:pPr>
            <a:r>
              <a:rPr lang="en-US" sz="2800" dirty="0" smtClean="0">
                <a:latin typeface="Baskerville Old Face" pitchFamily="18" charset="0"/>
              </a:rPr>
              <a:t>ii</a:t>
            </a:r>
            <a:r>
              <a:rPr lang="en-US" sz="2800" dirty="0">
                <a:latin typeface="Baskerville Old Face" pitchFamily="18" charset="0"/>
              </a:rPr>
              <a:t>.	Large stationary compactors (to form bales)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404664"/>
            <a:ext cx="7262813" cy="457200"/>
          </a:xfrm>
        </p:spPr>
        <p:txBody>
          <a:bodyPr/>
          <a:lstStyle/>
          <a:p>
            <a:pPr algn="l"/>
            <a:r>
              <a:rPr lang="en-US" sz="4000" dirty="0">
                <a:solidFill>
                  <a:schemeClr val="tx1"/>
                </a:solidFill>
              </a:rPr>
              <a:t>Collection Frequency:</a:t>
            </a:r>
            <a:endParaRPr lang="en-US" sz="5400" dirty="0">
              <a:solidFill>
                <a:schemeClr val="tx1"/>
              </a:solidFill>
            </a:endParaRPr>
          </a:p>
        </p:txBody>
      </p:sp>
      <p:sp>
        <p:nvSpPr>
          <p:cNvPr id="13315" name="Text Box 3"/>
          <p:cNvSpPr txBox="1">
            <a:spLocks noGrp="1" noChangeArrowheads="1"/>
          </p:cNvSpPr>
          <p:nvPr>
            <p:ph type="body" idx="1"/>
          </p:nvPr>
        </p:nvSpPr>
        <p:spPr>
          <a:xfrm>
            <a:off x="0" y="1052736"/>
            <a:ext cx="8676456" cy="5400600"/>
          </a:xfrm>
          <a:noFill/>
          <a:ln/>
        </p:spPr>
        <p:txBody>
          <a:bodyPr/>
          <a:lstStyle/>
          <a:p>
            <a:pPr lvl="1">
              <a:spcBef>
                <a:spcPct val="0"/>
              </a:spcBef>
              <a:buFont typeface="Wingdings" pitchFamily="2" charset="2"/>
              <a:buChar char="Ø"/>
            </a:pPr>
            <a:r>
              <a:rPr lang="en-US" sz="3200" dirty="0" smtClean="0">
                <a:latin typeface="Baskerville Old Face" pitchFamily="18" charset="0"/>
              </a:rPr>
              <a:t>residential </a:t>
            </a:r>
            <a:r>
              <a:rPr lang="en-US" sz="3200" dirty="0">
                <a:latin typeface="Baskerville Old Face" pitchFamily="18" charset="0"/>
              </a:rPr>
              <a:t>areas :  everyday/ once in 2 days</a:t>
            </a:r>
          </a:p>
          <a:p>
            <a:pPr lvl="1">
              <a:spcBef>
                <a:spcPct val="0"/>
              </a:spcBef>
              <a:buFont typeface="Wingdings" pitchFamily="2" charset="2"/>
              <a:buChar char="Ø"/>
            </a:pPr>
            <a:r>
              <a:rPr lang="en-US" sz="3200" dirty="0" smtClean="0">
                <a:latin typeface="Baskerville Old Face" pitchFamily="18" charset="0"/>
              </a:rPr>
              <a:t>communal</a:t>
            </a:r>
            <a:r>
              <a:rPr lang="en-US" sz="3200" dirty="0">
                <a:latin typeface="Baskerville Old Face" pitchFamily="18" charset="0"/>
              </a:rPr>
              <a:t>/ commercial :  daily</a:t>
            </a:r>
          </a:p>
          <a:p>
            <a:pPr lvl="1">
              <a:spcBef>
                <a:spcPct val="0"/>
              </a:spcBef>
              <a:buFont typeface="Wingdings" pitchFamily="2" charset="2"/>
              <a:buChar char="Ø"/>
            </a:pPr>
            <a:r>
              <a:rPr lang="en-US" sz="3200" dirty="0" smtClean="0">
                <a:latin typeface="Baskerville Old Face" pitchFamily="18" charset="0"/>
              </a:rPr>
              <a:t>food </a:t>
            </a:r>
            <a:r>
              <a:rPr lang="en-US" sz="3200" dirty="0">
                <a:latin typeface="Baskerville Old Face" pitchFamily="18" charset="0"/>
              </a:rPr>
              <a:t>waste - max. period should not exceed : </a:t>
            </a:r>
          </a:p>
          <a:p>
            <a:pPr lvl="2">
              <a:spcBef>
                <a:spcPct val="0"/>
              </a:spcBef>
              <a:buNone/>
            </a:pPr>
            <a:r>
              <a:rPr lang="en-US" sz="3200" dirty="0">
                <a:latin typeface="Baskerville Old Face" pitchFamily="18" charset="0"/>
              </a:rPr>
              <a:t> </a:t>
            </a:r>
            <a:endParaRPr lang="en-US" sz="3200" dirty="0" smtClean="0">
              <a:latin typeface="Baskerville Old Face" pitchFamily="18" charset="0"/>
            </a:endParaRPr>
          </a:p>
          <a:p>
            <a:pPr lvl="2">
              <a:spcBef>
                <a:spcPct val="0"/>
              </a:spcBef>
            </a:pPr>
            <a:r>
              <a:rPr lang="en-US" sz="3200" dirty="0" smtClean="0">
                <a:latin typeface="Baskerville Old Face" pitchFamily="18" charset="0"/>
              </a:rPr>
              <a:t>the </a:t>
            </a:r>
            <a:r>
              <a:rPr lang="en-US" sz="3200" dirty="0">
                <a:latin typeface="Baskerville Old Face" pitchFamily="18" charset="0"/>
              </a:rPr>
              <a:t>normal time for the accumulation of waste to fill a container</a:t>
            </a:r>
          </a:p>
          <a:p>
            <a:pPr lvl="2">
              <a:spcBef>
                <a:spcPct val="0"/>
              </a:spcBef>
            </a:pPr>
            <a:r>
              <a:rPr lang="en-US" sz="3200" dirty="0">
                <a:latin typeface="Baskerville Old Face" pitchFamily="18" charset="0"/>
              </a:rPr>
              <a:t> the time for fresh garbage to putrefy and emit fouls odor</a:t>
            </a:r>
          </a:p>
          <a:p>
            <a:pPr lvl="2">
              <a:spcBef>
                <a:spcPct val="0"/>
              </a:spcBef>
            </a:pPr>
            <a:r>
              <a:rPr lang="en-US" sz="3200" dirty="0">
                <a:latin typeface="Baskerville Old Face" pitchFamily="18" charset="0"/>
              </a:rPr>
              <a:t> the length of fly-breeding cycle ( &lt; 7 days).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www.gflenv.com/ecms/media.php?mid=103&amp;sid=680x450"/>
          <p:cNvPicPr>
            <a:picLocks noChangeAspect="1" noChangeArrowheads="1"/>
          </p:cNvPicPr>
          <p:nvPr/>
        </p:nvPicPr>
        <p:blipFill>
          <a:blip r:embed="rId3" cstate="print"/>
          <a:srcRect/>
          <a:stretch>
            <a:fillRect/>
          </a:stretch>
        </p:blipFill>
        <p:spPr bwMode="auto">
          <a:xfrm>
            <a:off x="539552" y="476672"/>
            <a:ext cx="8136904" cy="2592288"/>
          </a:xfrm>
          <a:prstGeom prst="rect">
            <a:avLst/>
          </a:prstGeom>
          <a:noFill/>
        </p:spPr>
      </p:pic>
      <p:pic>
        <p:nvPicPr>
          <p:cNvPr id="112644" name="Picture 4" descr="http://www.dominica.gov.dm/gis/images/biomedical2.jpg"/>
          <p:cNvPicPr>
            <a:picLocks noChangeAspect="1" noChangeArrowheads="1"/>
          </p:cNvPicPr>
          <p:nvPr/>
        </p:nvPicPr>
        <p:blipFill>
          <a:blip r:embed="rId4" cstate="print"/>
          <a:srcRect/>
          <a:stretch>
            <a:fillRect/>
          </a:stretch>
        </p:blipFill>
        <p:spPr bwMode="auto">
          <a:xfrm>
            <a:off x="539552" y="3356992"/>
            <a:ext cx="8208912" cy="319928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westmont.il.gov/vertical/Sites/%7BB945AE37-DD18-44D5-97B5-392DDAAAF715%7D/uploads/%7B70CF55B6-78C6-46BF-B8CD-0B4E586615B6%7D.JPG"/>
          <p:cNvPicPr>
            <a:picLocks noChangeAspect="1" noChangeArrowheads="1"/>
          </p:cNvPicPr>
          <p:nvPr/>
        </p:nvPicPr>
        <p:blipFill>
          <a:blip r:embed="rId3" cstate="print"/>
          <a:srcRect/>
          <a:stretch>
            <a:fillRect/>
          </a:stretch>
        </p:blipFill>
        <p:spPr bwMode="auto">
          <a:xfrm>
            <a:off x="467544" y="404664"/>
            <a:ext cx="8208912" cy="608821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Users\OMM\Desktop\Presentations\VTH SEM\Env. Vth sem\MATERIALS\Recycle.jpg"/>
          <p:cNvPicPr>
            <a:picLocks noChangeAspect="1" noChangeArrowheads="1"/>
          </p:cNvPicPr>
          <p:nvPr/>
        </p:nvPicPr>
        <p:blipFill>
          <a:blip r:embed="rId3" cstate="print"/>
          <a:srcRect/>
          <a:stretch>
            <a:fillRect/>
          </a:stretch>
        </p:blipFill>
        <p:spPr bwMode="auto">
          <a:xfrm>
            <a:off x="467544" y="404664"/>
            <a:ext cx="8208912" cy="597666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pPr algn="l"/>
            <a:r>
              <a:rPr lang="en-IN" sz="3600" dirty="0" smtClean="0"/>
              <a:t>Treatment and disposal of solid waste</a:t>
            </a:r>
            <a:endParaRPr lang="en-IN" sz="3600" dirty="0"/>
          </a:p>
        </p:txBody>
      </p:sp>
      <p:sp>
        <p:nvSpPr>
          <p:cNvPr id="3" name="Content Placeholder 2"/>
          <p:cNvSpPr>
            <a:spLocks noGrp="1"/>
          </p:cNvSpPr>
          <p:nvPr>
            <p:ph idx="1"/>
          </p:nvPr>
        </p:nvSpPr>
        <p:spPr>
          <a:xfrm>
            <a:off x="457200" y="1340768"/>
            <a:ext cx="8229600" cy="4785395"/>
          </a:xfrm>
        </p:spPr>
        <p:txBody>
          <a:bodyPr/>
          <a:lstStyle/>
          <a:p>
            <a:pPr>
              <a:buNone/>
            </a:pPr>
            <a:r>
              <a:rPr lang="en-US" dirty="0" smtClean="0">
                <a:latin typeface="Baskerville Old Face" pitchFamily="18" charset="0"/>
              </a:rPr>
              <a:t>	Several methods are used for treatment and disposal. These are: </a:t>
            </a:r>
          </a:p>
          <a:p>
            <a:pPr marL="514350" indent="-514350">
              <a:buFont typeface="+mj-lt"/>
              <a:buAutoNum type="arabicPeriod"/>
            </a:pPr>
            <a:r>
              <a:rPr lang="en-US" dirty="0" smtClean="0">
                <a:latin typeface="Baskerville Old Face" pitchFamily="18" charset="0"/>
              </a:rPr>
              <a:t>Composting </a:t>
            </a:r>
          </a:p>
          <a:p>
            <a:pPr marL="514350" indent="-514350">
              <a:buFont typeface="+mj-lt"/>
              <a:buAutoNum type="arabicPeriod"/>
            </a:pPr>
            <a:r>
              <a:rPr lang="en-US" dirty="0" smtClean="0">
                <a:latin typeface="Baskerville Old Face" pitchFamily="18" charset="0"/>
              </a:rPr>
              <a:t>Incineration</a:t>
            </a:r>
          </a:p>
          <a:p>
            <a:pPr marL="514350" indent="-514350">
              <a:buFont typeface="+mj-lt"/>
              <a:buAutoNum type="arabicPeriod"/>
            </a:pPr>
            <a:r>
              <a:rPr lang="en-US" dirty="0" smtClean="0">
                <a:latin typeface="Baskerville Old Face" pitchFamily="18" charset="0"/>
              </a:rPr>
              <a:t>Landfilling</a:t>
            </a:r>
          </a:p>
          <a:p>
            <a:pPr marL="514350" indent="-514350">
              <a:buFont typeface="+mj-lt"/>
              <a:buAutoNum type="arabicPeriod"/>
            </a:pPr>
            <a:r>
              <a:rPr lang="en-US" dirty="0" smtClean="0">
                <a:latin typeface="Baskerville Old Face" pitchFamily="18" charset="0"/>
              </a:rPr>
              <a:t>Pyrolysis</a:t>
            </a:r>
          </a:p>
          <a:p>
            <a:pPr marL="514350" indent="-514350">
              <a:buFont typeface="+mj-lt"/>
              <a:buAutoNum type="arabicPeriod"/>
            </a:pPr>
            <a:r>
              <a:rPr lang="en-US" dirty="0" smtClean="0">
                <a:latin typeface="Baskerville Old Face" pitchFamily="18" charset="0"/>
              </a:rPr>
              <a:t>Recycling </a:t>
            </a:r>
          </a:p>
          <a:p>
            <a:pPr marL="514350" indent="-514350">
              <a:buFont typeface="+mj-lt"/>
              <a:buAutoNum type="arabicPeriod"/>
            </a:pPr>
            <a:endParaRPr lang="en-IN" dirty="0">
              <a:latin typeface="Baskerville Old Face"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MM\Desktop\Presentations\VTH SEM\Env. Vth sem\MATERIALS\waste-management-hierarchy.jpg"/>
          <p:cNvPicPr>
            <a:picLocks noChangeAspect="1" noChangeArrowheads="1"/>
          </p:cNvPicPr>
          <p:nvPr/>
        </p:nvPicPr>
        <p:blipFill>
          <a:blip r:embed="rId3" cstate="print"/>
          <a:srcRect/>
          <a:stretch>
            <a:fillRect/>
          </a:stretch>
        </p:blipFill>
        <p:spPr bwMode="auto">
          <a:xfrm>
            <a:off x="467544" y="548680"/>
            <a:ext cx="8208912" cy="58326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IN" b="1" dirty="0" smtClean="0">
                <a:solidFill>
                  <a:srgbClr val="00B050"/>
                </a:solidFill>
                <a:latin typeface="Baskerville Old Face" pitchFamily="18" charset="0"/>
              </a:rPr>
              <a:t>4. Biodegradable material : </a:t>
            </a:r>
            <a:r>
              <a:rPr lang="en-IN" dirty="0" smtClean="0">
                <a:latin typeface="Baskerville Old Face" pitchFamily="18" charset="0"/>
              </a:rPr>
              <a:t>any organic material that can be broken down by microorganisms into simpler, more stable com-pounds. Most organic wastes (e.g., food, paper) are biodegradable.</a:t>
            </a:r>
            <a:endParaRPr lang="en-IN" b="1" dirty="0" smtClean="0">
              <a:latin typeface="Baskerville Old Face" pitchFamily="18" charset="0"/>
            </a:endParaRPr>
          </a:p>
          <a:p>
            <a:pPr>
              <a:buNone/>
            </a:pPr>
            <a:r>
              <a:rPr lang="en-IN" b="1" dirty="0" smtClean="0">
                <a:solidFill>
                  <a:srgbClr val="00B050"/>
                </a:solidFill>
                <a:latin typeface="Baskerville Old Face" pitchFamily="18" charset="0"/>
              </a:rPr>
              <a:t>5. Compost : </a:t>
            </a:r>
            <a:r>
              <a:rPr lang="en-IN" dirty="0" smtClean="0">
                <a:latin typeface="Baskerville Old Face" pitchFamily="18" charset="0"/>
              </a:rPr>
              <a:t>the material resulting from com posting. Compost, also called humus, is a soil conditioner and in some instances is used as a fertilizer.</a:t>
            </a:r>
          </a:p>
          <a:p>
            <a:pPr>
              <a:buNone/>
            </a:pPr>
            <a:r>
              <a:rPr lang="en-IN" b="1" dirty="0" smtClean="0">
                <a:solidFill>
                  <a:srgbClr val="00B050"/>
                </a:solidFill>
                <a:latin typeface="Baskerville Old Face" pitchFamily="18" charset="0"/>
              </a:rPr>
              <a:t>6. Composting : </a:t>
            </a:r>
            <a:r>
              <a:rPr lang="en-IN" dirty="0" smtClean="0">
                <a:latin typeface="Baskerville Old Face" pitchFamily="18" charset="0"/>
              </a:rPr>
              <a:t>biological decomposition of solid organic materials by bacteria, fungi, and other organisms into a soil-like product.</a:t>
            </a: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76064"/>
          </a:xfrm>
        </p:spPr>
        <p:txBody>
          <a:bodyPr/>
          <a:lstStyle/>
          <a:p>
            <a:pPr algn="l"/>
            <a:r>
              <a:rPr lang="en-US" dirty="0" smtClean="0"/>
              <a:t>Composting </a:t>
            </a:r>
            <a:endParaRPr lang="en-IN" dirty="0"/>
          </a:p>
        </p:txBody>
      </p:sp>
      <p:sp>
        <p:nvSpPr>
          <p:cNvPr id="3" name="Content Placeholder 2"/>
          <p:cNvSpPr>
            <a:spLocks noGrp="1"/>
          </p:cNvSpPr>
          <p:nvPr>
            <p:ph idx="1"/>
          </p:nvPr>
        </p:nvSpPr>
        <p:spPr>
          <a:xfrm>
            <a:off x="457200" y="1196752"/>
            <a:ext cx="8229600" cy="4929411"/>
          </a:xfrm>
        </p:spPr>
        <p:txBody>
          <a:bodyPr/>
          <a:lstStyle/>
          <a:p>
            <a:pPr>
              <a:buFont typeface="Wingdings" pitchFamily="2" charset="2"/>
              <a:buChar char="Ø"/>
            </a:pPr>
            <a:r>
              <a:rPr lang="en-US" sz="2800" dirty="0" smtClean="0">
                <a:latin typeface="Baskerville Old Face" pitchFamily="18" charset="0"/>
              </a:rPr>
              <a:t>It is a process in which organic matter of solid waste is decomposed and converted to humus and mineral compounds.</a:t>
            </a:r>
          </a:p>
          <a:p>
            <a:pPr>
              <a:buFont typeface="Wingdings" pitchFamily="2" charset="2"/>
              <a:buChar char="Ø"/>
            </a:pPr>
            <a:r>
              <a:rPr lang="en-US" sz="2800" dirty="0" smtClean="0">
                <a:latin typeface="Baskerville Old Face" pitchFamily="18" charset="0"/>
              </a:rPr>
              <a:t>Compost is the end product of composting, which used as fertilizer.</a:t>
            </a:r>
          </a:p>
          <a:p>
            <a:pPr>
              <a:buFont typeface="Wingdings" pitchFamily="2" charset="2"/>
              <a:buChar char="Ø"/>
            </a:pPr>
            <a:r>
              <a:rPr lang="en-US" sz="2800" dirty="0" smtClean="0">
                <a:latin typeface="Baskerville Old Face" pitchFamily="18" charset="0"/>
              </a:rPr>
              <a:t> Three methods of composting: </a:t>
            </a:r>
          </a:p>
          <a:p>
            <a:pPr>
              <a:buNone/>
            </a:pPr>
            <a:r>
              <a:rPr lang="en-US" sz="2800" dirty="0" smtClean="0">
                <a:latin typeface="Baskerville Old Face" pitchFamily="18" charset="0"/>
              </a:rPr>
              <a:t> 			(a) composting by trenching</a:t>
            </a:r>
          </a:p>
          <a:p>
            <a:pPr>
              <a:buNone/>
            </a:pPr>
            <a:r>
              <a:rPr lang="en-US" sz="2800" dirty="0" smtClean="0">
                <a:latin typeface="Baskerville Old Face" pitchFamily="18" charset="0"/>
              </a:rPr>
              <a:t>			(b) open windrow composting</a:t>
            </a:r>
          </a:p>
          <a:p>
            <a:pPr>
              <a:buNone/>
            </a:pPr>
            <a:r>
              <a:rPr lang="en-US" sz="2800" dirty="0" smtClean="0">
                <a:latin typeface="Baskerville Old Face" pitchFamily="18" charset="0"/>
              </a:rPr>
              <a:t>			(c) mechanical composting</a:t>
            </a:r>
            <a:endParaRPr lang="en-IN" sz="2800" dirty="0">
              <a:latin typeface="Baskerville Old Face"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buNone/>
            </a:pPr>
            <a:r>
              <a:rPr lang="en-US" u="sng" dirty="0" smtClean="0">
                <a:solidFill>
                  <a:srgbClr val="C00000"/>
                </a:solidFill>
                <a:latin typeface="Baskerville Old Face" pitchFamily="18" charset="0"/>
              </a:rPr>
              <a:t>Composting by trenching</a:t>
            </a:r>
          </a:p>
          <a:p>
            <a:pPr>
              <a:buFont typeface="Wingdings" pitchFamily="2" charset="2"/>
              <a:buChar char="Ø"/>
            </a:pPr>
            <a:r>
              <a:rPr lang="en-US" sz="2800" dirty="0" smtClean="0">
                <a:latin typeface="Baskerville Old Face" pitchFamily="18" charset="0"/>
              </a:rPr>
              <a:t>Trenches 3 - 12 m long, 2 – 3 m wide and 1- 2 m deep with spacing 2 m.</a:t>
            </a:r>
          </a:p>
          <a:p>
            <a:pPr>
              <a:buFont typeface="Wingdings" pitchFamily="2" charset="2"/>
              <a:buChar char="Ø"/>
            </a:pPr>
            <a:r>
              <a:rPr lang="en-US" sz="2800" dirty="0" smtClean="0">
                <a:latin typeface="Baskerville Old Face" pitchFamily="18" charset="0"/>
              </a:rPr>
              <a:t>Dry wastes are filled up in 15 cm. On top of each layer 5 cm thick sandwiching layer of animal dung is sprayed in semi liquid form.</a:t>
            </a:r>
          </a:p>
          <a:p>
            <a:pPr>
              <a:buFont typeface="Wingdings" pitchFamily="2" charset="2"/>
              <a:buChar char="Ø"/>
            </a:pPr>
            <a:r>
              <a:rPr lang="en-US" sz="2800" dirty="0" smtClean="0">
                <a:latin typeface="Baskerville Old Face" pitchFamily="18" charset="0"/>
              </a:rPr>
              <a:t>Biological action starts in 2- 3 days and decomposition starts.</a:t>
            </a:r>
          </a:p>
          <a:p>
            <a:pPr>
              <a:buFont typeface="Wingdings" pitchFamily="2" charset="2"/>
              <a:buChar char="Ø"/>
            </a:pPr>
            <a:r>
              <a:rPr lang="en-US" sz="2800" dirty="0" smtClean="0">
                <a:latin typeface="Baskerville Old Face" pitchFamily="18" charset="0"/>
              </a:rPr>
              <a:t>Solid waste stabilize in 4- 6 months and changed into brown colored odorless powdery form known as humus.  </a:t>
            </a:r>
            <a:endParaRPr lang="en-IN"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wessexarch.co.uk/system/files/imagecache/lightbox/wysiwyg_imageupload/1/IMG_0038.jpg"/>
          <p:cNvPicPr>
            <a:picLocks noChangeAspect="1" noChangeArrowheads="1"/>
          </p:cNvPicPr>
          <p:nvPr/>
        </p:nvPicPr>
        <p:blipFill>
          <a:blip r:embed="rId3" cstate="print"/>
          <a:srcRect/>
          <a:stretch>
            <a:fillRect/>
          </a:stretch>
        </p:blipFill>
        <p:spPr bwMode="auto">
          <a:xfrm>
            <a:off x="3913570" y="3429000"/>
            <a:ext cx="4822046" cy="3068960"/>
          </a:xfrm>
          <a:prstGeom prst="rect">
            <a:avLst/>
          </a:prstGeom>
          <a:noFill/>
        </p:spPr>
      </p:pic>
      <p:pic>
        <p:nvPicPr>
          <p:cNvPr id="120836" name="Picture 4" descr="277"/>
          <p:cNvPicPr>
            <a:picLocks noChangeAspect="1" noChangeArrowheads="1"/>
          </p:cNvPicPr>
          <p:nvPr/>
        </p:nvPicPr>
        <p:blipFill>
          <a:blip r:embed="rId4" cstate="print"/>
          <a:srcRect/>
          <a:stretch>
            <a:fillRect/>
          </a:stretch>
        </p:blipFill>
        <p:spPr bwMode="auto">
          <a:xfrm>
            <a:off x="395536" y="404665"/>
            <a:ext cx="4468091" cy="302433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US" u="sng" dirty="0" smtClean="0">
                <a:solidFill>
                  <a:srgbClr val="C00000"/>
                </a:solidFill>
                <a:latin typeface="Baskerville Old Face" pitchFamily="18" charset="0"/>
              </a:rPr>
              <a:t>Open windrow composting</a:t>
            </a:r>
          </a:p>
          <a:p>
            <a:pPr>
              <a:buFont typeface="Wingdings" pitchFamily="2" charset="2"/>
              <a:buChar char="Ø"/>
            </a:pPr>
            <a:r>
              <a:rPr lang="en-US" sz="2800" dirty="0" smtClean="0">
                <a:latin typeface="Baskerville Old Face" pitchFamily="18" charset="0"/>
              </a:rPr>
              <a:t>Large materials like broken glass, stone, plastic articles are removed.</a:t>
            </a:r>
          </a:p>
          <a:p>
            <a:pPr>
              <a:buFont typeface="Wingdings" pitchFamily="2" charset="2"/>
              <a:buChar char="Ø"/>
            </a:pPr>
            <a:r>
              <a:rPr lang="en-US" sz="2800" dirty="0" smtClean="0">
                <a:latin typeface="Baskerville Old Face" pitchFamily="18" charset="0"/>
              </a:rPr>
              <a:t>Remaining solid wastes is dumped on ground in form of piles of 0.6 – 1 m height.</a:t>
            </a:r>
          </a:p>
          <a:p>
            <a:pPr>
              <a:buFont typeface="Wingdings" pitchFamily="2" charset="2"/>
              <a:buChar char="Ø"/>
            </a:pPr>
            <a:r>
              <a:rPr lang="en-US" sz="2800" dirty="0" smtClean="0">
                <a:latin typeface="Baskerville Old Face" pitchFamily="18" charset="0"/>
              </a:rPr>
              <a:t>The width and length of piles are kept 1- 2 m and 6 m respectively.</a:t>
            </a:r>
          </a:p>
          <a:p>
            <a:pPr>
              <a:buFont typeface="Wingdings" pitchFamily="2" charset="2"/>
              <a:buChar char="Ø"/>
            </a:pPr>
            <a:r>
              <a:rPr lang="en-US" sz="2800" dirty="0" smtClean="0">
                <a:latin typeface="Baskerville Old Face" pitchFamily="18" charset="0"/>
              </a:rPr>
              <a:t>Moisture content maintained at 60%.</a:t>
            </a:r>
          </a:p>
          <a:p>
            <a:pPr>
              <a:buFont typeface="Wingdings" pitchFamily="2" charset="2"/>
              <a:buChar char="Ø"/>
            </a:pPr>
            <a:r>
              <a:rPr lang="en-US" sz="2800" dirty="0" smtClean="0">
                <a:latin typeface="Baskerville Old Face" pitchFamily="18" charset="0"/>
              </a:rPr>
              <a:t>Temp. increases in side pile. </a:t>
            </a:r>
          </a:p>
          <a:p>
            <a:pPr>
              <a:buFont typeface="Wingdings" pitchFamily="2" charset="2"/>
              <a:buChar char="Ø"/>
            </a:pPr>
            <a:r>
              <a:rPr lang="en-US" sz="2800" dirty="0" smtClean="0">
                <a:latin typeface="Baskerville Old Face" pitchFamily="18" charset="0"/>
              </a:rPr>
              <a:t>After pile for turned for cooling and aeration to avoid anaerobic decomposition.</a:t>
            </a:r>
          </a:p>
          <a:p>
            <a:pPr>
              <a:buFont typeface="Wingdings" pitchFamily="2" charset="2"/>
              <a:buChar char="Ø"/>
            </a:pPr>
            <a:r>
              <a:rPr lang="en-US" sz="2800" dirty="0" smtClean="0">
                <a:latin typeface="Baskerville Old Face" pitchFamily="18" charset="0"/>
              </a:rPr>
              <a:t>The complete process may take 4- 6 week.  </a:t>
            </a:r>
          </a:p>
          <a:p>
            <a:pPr>
              <a:buNone/>
            </a:pPr>
            <a:endParaRPr lang="en-IN" dirty="0">
              <a:solidFill>
                <a:srgbClr val="C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descr="http://organic.tfrec.wsu.edu/compost/Compost%20systems/Rynk%203mid.jpg"/>
          <p:cNvPicPr>
            <a:picLocks noChangeAspect="1" noChangeArrowheads="1"/>
          </p:cNvPicPr>
          <p:nvPr/>
        </p:nvPicPr>
        <p:blipFill>
          <a:blip r:embed="rId3" cstate="print"/>
          <a:srcRect/>
          <a:stretch>
            <a:fillRect/>
          </a:stretch>
        </p:blipFill>
        <p:spPr bwMode="auto">
          <a:xfrm>
            <a:off x="683568" y="836712"/>
            <a:ext cx="7632848" cy="489654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lstStyle/>
          <a:p>
            <a:pPr>
              <a:buNone/>
            </a:pPr>
            <a:r>
              <a:rPr lang="en-US" u="sng" dirty="0" smtClean="0">
                <a:solidFill>
                  <a:srgbClr val="C00000"/>
                </a:solidFill>
                <a:latin typeface="Baskerville Old Face" pitchFamily="18" charset="0"/>
              </a:rPr>
              <a:t>Mechanical composting</a:t>
            </a:r>
          </a:p>
          <a:p>
            <a:pPr>
              <a:buFont typeface="Wingdings" pitchFamily="2" charset="2"/>
              <a:buChar char="Ø"/>
            </a:pPr>
            <a:r>
              <a:rPr lang="en-US" dirty="0" smtClean="0">
                <a:latin typeface="Baskerville Old Face" pitchFamily="18" charset="0"/>
              </a:rPr>
              <a:t>It requires small area compare to trenching and open windrow composting.</a:t>
            </a:r>
          </a:p>
          <a:p>
            <a:pPr>
              <a:buFont typeface="Wingdings" pitchFamily="2" charset="2"/>
              <a:buChar char="Ø"/>
            </a:pPr>
            <a:r>
              <a:rPr lang="en-US" dirty="0" smtClean="0">
                <a:latin typeface="Baskerville Old Face" pitchFamily="18" charset="0"/>
              </a:rPr>
              <a:t>The stabilization of waste takes 3- 6 days.</a:t>
            </a:r>
          </a:p>
          <a:p>
            <a:pPr>
              <a:buFont typeface="Wingdings" pitchFamily="2" charset="2"/>
              <a:buChar char="Ø"/>
            </a:pPr>
            <a:r>
              <a:rPr lang="en-US" dirty="0" smtClean="0">
                <a:latin typeface="Baskerville Old Face" pitchFamily="18" charset="0"/>
              </a:rPr>
              <a:t>The operation involved are </a:t>
            </a:r>
          </a:p>
          <a:p>
            <a:pPr>
              <a:buNone/>
            </a:pPr>
            <a:r>
              <a:rPr lang="en-US" dirty="0" smtClean="0">
                <a:latin typeface="Baskerville Old Face" pitchFamily="18" charset="0"/>
              </a:rPr>
              <a:t>			reception of refuse</a:t>
            </a:r>
          </a:p>
          <a:p>
            <a:pPr>
              <a:buNone/>
            </a:pPr>
            <a:r>
              <a:rPr lang="en-US" dirty="0" smtClean="0">
                <a:latin typeface="Baskerville Old Face" pitchFamily="18" charset="0"/>
              </a:rPr>
              <a:t>			segregation</a:t>
            </a:r>
          </a:p>
          <a:p>
            <a:pPr>
              <a:buNone/>
            </a:pPr>
            <a:r>
              <a:rPr lang="en-US" dirty="0" smtClean="0">
                <a:latin typeface="Baskerville Old Face" pitchFamily="18" charset="0"/>
              </a:rPr>
              <a:t>			shredding</a:t>
            </a:r>
          </a:p>
          <a:p>
            <a:pPr>
              <a:buNone/>
            </a:pPr>
            <a:r>
              <a:rPr lang="en-US" dirty="0" smtClean="0">
                <a:latin typeface="Baskerville Old Face" pitchFamily="18" charset="0"/>
              </a:rPr>
              <a:t>			stabilization</a:t>
            </a:r>
          </a:p>
          <a:p>
            <a:pPr>
              <a:buNone/>
            </a:pPr>
            <a:r>
              <a:rPr lang="en-US" dirty="0" smtClean="0">
                <a:latin typeface="Baskerville Old Face" pitchFamily="18" charset="0"/>
              </a:rPr>
              <a:t>			marketing the humus</a:t>
            </a:r>
          </a:p>
          <a:p>
            <a:pPr>
              <a:buNone/>
            </a:pP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C:\Users\OMM\Desktop\Presentations\VTH SEM\Env. Vth sem\MATERIALS\collection.jpg"/>
          <p:cNvPicPr>
            <a:picLocks noChangeAspect="1" noChangeArrowheads="1"/>
          </p:cNvPicPr>
          <p:nvPr/>
        </p:nvPicPr>
        <p:blipFill>
          <a:blip r:embed="rId3" cstate="print"/>
          <a:srcRect/>
          <a:stretch>
            <a:fillRect/>
          </a:stretch>
        </p:blipFill>
        <p:spPr bwMode="auto">
          <a:xfrm>
            <a:off x="611560" y="980728"/>
            <a:ext cx="8109120" cy="482453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pPr algn="l"/>
            <a:r>
              <a:rPr lang="en-US" dirty="0" smtClean="0"/>
              <a:t>Incineration </a:t>
            </a:r>
            <a:endParaRPr lang="en-IN" dirty="0"/>
          </a:p>
        </p:txBody>
      </p:sp>
      <p:sp>
        <p:nvSpPr>
          <p:cNvPr id="3" name="Content Placeholder 2"/>
          <p:cNvSpPr>
            <a:spLocks noGrp="1"/>
          </p:cNvSpPr>
          <p:nvPr>
            <p:ph idx="1"/>
          </p:nvPr>
        </p:nvSpPr>
        <p:spPr>
          <a:xfrm>
            <a:off x="457200" y="1340768"/>
            <a:ext cx="8229600" cy="4785395"/>
          </a:xfrm>
        </p:spPr>
        <p:txBody>
          <a:bodyPr/>
          <a:lstStyle/>
          <a:p>
            <a:pPr>
              <a:buFont typeface="Wingdings" pitchFamily="2" charset="2"/>
              <a:buChar char="Ø"/>
            </a:pPr>
            <a:r>
              <a:rPr lang="en-IN" dirty="0" smtClean="0">
                <a:latin typeface="Baskerville Old Face" pitchFamily="18" charset="0"/>
              </a:rPr>
              <a:t>Incineration is a waste treatment process that involves the combustion of organic substances contained in waste materials. </a:t>
            </a:r>
          </a:p>
          <a:p>
            <a:pPr>
              <a:buFont typeface="Wingdings" pitchFamily="2" charset="2"/>
              <a:buChar char="Ø"/>
            </a:pPr>
            <a:r>
              <a:rPr lang="en-IN" dirty="0" smtClean="0">
                <a:latin typeface="Baskerville Old Face" pitchFamily="18" charset="0"/>
              </a:rPr>
              <a:t>Incineration and other high temperature waste treatment systems are described as "thermal treatment". </a:t>
            </a:r>
          </a:p>
          <a:p>
            <a:pPr>
              <a:buFont typeface="Wingdings" pitchFamily="2" charset="2"/>
              <a:buChar char="Ø"/>
            </a:pPr>
            <a:r>
              <a:rPr lang="en-IN" dirty="0" smtClean="0">
                <a:latin typeface="Baskerville Old Face" pitchFamily="18" charset="0"/>
              </a:rPr>
              <a:t>Incineration of waste materials converts the waste into ash, flue gas, and heat.</a:t>
            </a:r>
          </a:p>
          <a:p>
            <a:pPr>
              <a:buFont typeface="Wingdings" pitchFamily="2" charset="2"/>
              <a:buChar char="Ø"/>
            </a:pPr>
            <a:r>
              <a:rPr lang="en-US" dirty="0" smtClean="0">
                <a:latin typeface="Baskerville Old Face" pitchFamily="18" charset="0"/>
              </a:rPr>
              <a:t>Incinerators are used for this process. </a:t>
            </a:r>
            <a:endParaRPr lang="en-IN" dirty="0">
              <a:latin typeface="Baskerville Old Face"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www.epd.gov.hk/epd/english/environmentinhk/waste/prob_solutions/images/IWMF_shcematic_eng.jpg"/>
          <p:cNvPicPr>
            <a:picLocks noChangeAspect="1" noChangeArrowheads="1"/>
          </p:cNvPicPr>
          <p:nvPr/>
        </p:nvPicPr>
        <p:blipFill>
          <a:blip r:embed="rId3" cstate="print"/>
          <a:srcRect/>
          <a:stretch>
            <a:fillRect/>
          </a:stretch>
        </p:blipFill>
        <p:spPr bwMode="auto">
          <a:xfrm>
            <a:off x="467544" y="476672"/>
            <a:ext cx="8208912" cy="583264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US" u="sng" dirty="0" smtClean="0">
                <a:solidFill>
                  <a:srgbClr val="C00000"/>
                </a:solidFill>
                <a:latin typeface="Britannica Unicode Sans" pitchFamily="34" charset="0"/>
              </a:rPr>
              <a:t>Important points regarding incineration</a:t>
            </a:r>
          </a:p>
          <a:p>
            <a:pPr>
              <a:buFont typeface="Wingdings" pitchFamily="2" charset="2"/>
              <a:buChar char="Ø"/>
            </a:pPr>
            <a:endParaRPr lang="en-US" dirty="0" smtClean="0">
              <a:latin typeface="Baskerville Old Face" pitchFamily="18" charset="0"/>
            </a:endParaRPr>
          </a:p>
          <a:p>
            <a:pPr>
              <a:buFont typeface="Wingdings" pitchFamily="2" charset="2"/>
              <a:buChar char="Ø"/>
            </a:pPr>
            <a:r>
              <a:rPr lang="en-US" dirty="0" smtClean="0">
                <a:latin typeface="Baskerville Old Face" pitchFamily="18" charset="0"/>
              </a:rPr>
              <a:t>Supplying of solid waste should be continuous.</a:t>
            </a:r>
          </a:p>
          <a:p>
            <a:pPr>
              <a:buFont typeface="Wingdings" pitchFamily="2" charset="2"/>
              <a:buChar char="Ø"/>
            </a:pPr>
            <a:endParaRPr lang="en-US" dirty="0" smtClean="0">
              <a:latin typeface="Baskerville Old Face" pitchFamily="18" charset="0"/>
            </a:endParaRPr>
          </a:p>
          <a:p>
            <a:pPr>
              <a:buFont typeface="Wingdings" pitchFamily="2" charset="2"/>
              <a:buChar char="Ø"/>
            </a:pPr>
            <a:r>
              <a:rPr lang="en-US" dirty="0" smtClean="0">
                <a:latin typeface="Baskerville Old Face" pitchFamily="18" charset="0"/>
              </a:rPr>
              <a:t>Waste should be proper mixed with fuel for complete combustion.</a:t>
            </a:r>
          </a:p>
          <a:p>
            <a:pPr>
              <a:buFont typeface="Wingdings" pitchFamily="2" charset="2"/>
              <a:buChar char="Ø"/>
            </a:pPr>
            <a:endParaRPr lang="en-US" dirty="0" smtClean="0">
              <a:latin typeface="Baskerville Old Face" pitchFamily="18" charset="0"/>
            </a:endParaRPr>
          </a:p>
          <a:p>
            <a:pPr>
              <a:buFont typeface="Wingdings" pitchFamily="2" charset="2"/>
              <a:buChar char="Ø"/>
            </a:pPr>
            <a:r>
              <a:rPr lang="en-US" dirty="0" smtClean="0">
                <a:latin typeface="Baskerville Old Face" pitchFamily="18" charset="0"/>
              </a:rPr>
              <a:t>Temp. should not less than 670 ˚C.</a:t>
            </a:r>
            <a:endParaRPr lang="en-IN" dirty="0">
              <a:latin typeface="Baskerville Old Fac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b="1" dirty="0" smtClean="0">
                <a:solidFill>
                  <a:srgbClr val="00B050"/>
                </a:solidFill>
                <a:latin typeface="Baskerville Old Face" pitchFamily="18" charset="0"/>
              </a:rPr>
              <a:t>7. Disposal : </a:t>
            </a:r>
            <a:r>
              <a:rPr lang="en-IN" dirty="0" smtClean="0">
                <a:latin typeface="Baskerville Old Face" pitchFamily="18" charset="0"/>
              </a:rPr>
              <a:t>the final handling of solid waste, following collection, processing, or incineration. Disposal most often means placement of wastes in a dump or a landfill.</a:t>
            </a:r>
          </a:p>
          <a:p>
            <a:pPr>
              <a:buNone/>
            </a:pPr>
            <a:r>
              <a:rPr lang="en-IN" b="1" dirty="0" smtClean="0">
                <a:solidFill>
                  <a:srgbClr val="00B050"/>
                </a:solidFill>
                <a:latin typeface="Baskerville Old Face" pitchFamily="18" charset="0"/>
              </a:rPr>
              <a:t>8. Environmental impact assessment (EIA) : </a:t>
            </a:r>
            <a:r>
              <a:rPr lang="en-IN" dirty="0" smtClean="0">
                <a:latin typeface="Baskerville Old Face" pitchFamily="18" charset="0"/>
              </a:rPr>
              <a:t>an evaluation designed to identify and predict the impact of an action or a project on the environment and human health and well-being. Can include risk assessment as a component, along with economic and land use assessment.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US" u="sng" dirty="0" smtClean="0">
                <a:solidFill>
                  <a:srgbClr val="C00000"/>
                </a:solidFill>
                <a:latin typeface="Britannica Unicode Sans" pitchFamily="34" charset="0"/>
              </a:rPr>
              <a:t>Advantages</a:t>
            </a:r>
          </a:p>
          <a:p>
            <a:pPr>
              <a:buFont typeface="Wingdings" pitchFamily="2" charset="2"/>
              <a:buChar char="Ø"/>
            </a:pPr>
            <a:r>
              <a:rPr lang="en-US" dirty="0" smtClean="0">
                <a:latin typeface="Baskerville Old Face" pitchFamily="18" charset="0"/>
              </a:rPr>
              <a:t>Most hygienic method.</a:t>
            </a:r>
          </a:p>
          <a:p>
            <a:pPr>
              <a:buFont typeface="Wingdings" pitchFamily="2" charset="2"/>
              <a:buChar char="Ø"/>
            </a:pPr>
            <a:r>
              <a:rPr lang="en-US" dirty="0" smtClean="0">
                <a:latin typeface="Baskerville Old Face" pitchFamily="18" charset="0"/>
              </a:rPr>
              <a:t>Complete destruction of pathogens.</a:t>
            </a:r>
          </a:p>
          <a:p>
            <a:pPr>
              <a:buFont typeface="Wingdings" pitchFamily="2" charset="2"/>
              <a:buChar char="Ø"/>
            </a:pPr>
            <a:r>
              <a:rPr lang="en-US" dirty="0" smtClean="0">
                <a:latin typeface="Baskerville Old Face" pitchFamily="18" charset="0"/>
              </a:rPr>
              <a:t>No odor trouble.</a:t>
            </a:r>
          </a:p>
          <a:p>
            <a:pPr>
              <a:buFont typeface="Wingdings" pitchFamily="2" charset="2"/>
              <a:buChar char="Ø"/>
            </a:pPr>
            <a:r>
              <a:rPr lang="en-US" dirty="0" smtClean="0">
                <a:latin typeface="Baskerville Old Face" pitchFamily="18" charset="0"/>
              </a:rPr>
              <a:t>Heat generated may be used for steam power.</a:t>
            </a:r>
          </a:p>
          <a:p>
            <a:pPr>
              <a:buFont typeface="Wingdings" pitchFamily="2" charset="2"/>
              <a:buChar char="Ø"/>
            </a:pPr>
            <a:r>
              <a:rPr lang="en-US" dirty="0" smtClean="0">
                <a:latin typeface="Baskerville Old Face" pitchFamily="18" charset="0"/>
              </a:rPr>
              <a:t>Clinkers produced may be used for road construction.</a:t>
            </a:r>
          </a:p>
          <a:p>
            <a:pPr>
              <a:buFont typeface="Wingdings" pitchFamily="2" charset="2"/>
              <a:buChar char="Ø"/>
            </a:pPr>
            <a:r>
              <a:rPr lang="en-US" dirty="0" smtClean="0">
                <a:latin typeface="Baskerville Old Face" pitchFamily="18" charset="0"/>
              </a:rPr>
              <a:t>Less space required.</a:t>
            </a:r>
          </a:p>
          <a:p>
            <a:pPr>
              <a:buFont typeface="Wingdings" pitchFamily="2" charset="2"/>
              <a:buChar char="Ø"/>
            </a:pPr>
            <a:r>
              <a:rPr lang="en-US" dirty="0" smtClean="0">
                <a:latin typeface="Baskerville Old Face" pitchFamily="18" charset="0"/>
              </a:rPr>
              <a:t>Adverse weather condition has no effect.</a:t>
            </a:r>
          </a:p>
          <a:p>
            <a:pPr>
              <a:buFont typeface="Wingdings" pitchFamily="2" charset="2"/>
              <a:buChar char="Ø"/>
            </a:pPr>
            <a:endParaRPr lang="en-IN" dirty="0">
              <a:latin typeface="Baskerville Old Face"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buNone/>
            </a:pPr>
            <a:r>
              <a:rPr lang="en-US" u="sng" dirty="0" smtClean="0">
                <a:solidFill>
                  <a:srgbClr val="C00000"/>
                </a:solidFill>
                <a:latin typeface="Britannica Unicode Sans" pitchFamily="34" charset="0"/>
              </a:rPr>
              <a:t>Disadvantages</a:t>
            </a:r>
          </a:p>
          <a:p>
            <a:pPr>
              <a:buFont typeface="Wingdings" pitchFamily="2" charset="2"/>
              <a:buChar char="Ø"/>
            </a:pPr>
            <a:r>
              <a:rPr lang="en-US" dirty="0" smtClean="0">
                <a:latin typeface="Baskerville Old Face" pitchFamily="18" charset="0"/>
              </a:rPr>
              <a:t>Large initial expense.</a:t>
            </a:r>
          </a:p>
          <a:p>
            <a:pPr>
              <a:buFont typeface="Wingdings" pitchFamily="2" charset="2"/>
              <a:buChar char="Ø"/>
            </a:pPr>
            <a:r>
              <a:rPr lang="en-US" dirty="0" smtClean="0">
                <a:latin typeface="Baskerville Old Face" pitchFamily="18" charset="0"/>
              </a:rPr>
              <a:t>Care and attention required otherwise incomplete combustion will increase air pollution.</a:t>
            </a:r>
          </a:p>
          <a:p>
            <a:pPr>
              <a:buFont typeface="Wingdings" pitchFamily="2" charset="2"/>
              <a:buChar char="Ø"/>
            </a:pPr>
            <a:r>
              <a:rPr lang="en-US" dirty="0" smtClean="0">
                <a:latin typeface="Baskerville Old Face" pitchFamily="18" charset="0"/>
              </a:rPr>
              <a:t>Residues required to be disposed which require money.</a:t>
            </a:r>
          </a:p>
          <a:p>
            <a:pPr>
              <a:buFont typeface="Wingdings" pitchFamily="2" charset="2"/>
              <a:buChar char="Ø"/>
            </a:pPr>
            <a:r>
              <a:rPr lang="en-US" dirty="0" smtClean="0">
                <a:latin typeface="Baskerville Old Face" pitchFamily="18" charset="0"/>
              </a:rPr>
              <a:t>Large no of vehicles required for transportation.</a:t>
            </a:r>
          </a:p>
          <a:p>
            <a:pPr>
              <a:buFont typeface="Wingdings" pitchFamily="2" charset="2"/>
              <a:buChar char="Ø"/>
            </a:pPr>
            <a:endParaRPr lang="en-US" dirty="0" smtClean="0">
              <a:latin typeface="Baskerville Old Face" pitchFamily="18" charset="0"/>
            </a:endParaRPr>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pPr algn="l"/>
            <a:r>
              <a:rPr lang="en-US" dirty="0" smtClean="0"/>
              <a:t>Landfilling </a:t>
            </a:r>
            <a:endParaRPr lang="en-IN" dirty="0"/>
          </a:p>
        </p:txBody>
      </p:sp>
      <p:sp>
        <p:nvSpPr>
          <p:cNvPr id="3" name="Content Placeholder 2"/>
          <p:cNvSpPr>
            <a:spLocks noGrp="1"/>
          </p:cNvSpPr>
          <p:nvPr>
            <p:ph idx="1"/>
          </p:nvPr>
        </p:nvSpPr>
        <p:spPr>
          <a:xfrm>
            <a:off x="457200" y="1268760"/>
            <a:ext cx="8229600" cy="4857403"/>
          </a:xfrm>
        </p:spPr>
        <p:txBody>
          <a:bodyPr/>
          <a:lstStyle/>
          <a:p>
            <a:pPr>
              <a:buFont typeface="Wingdings" pitchFamily="2" charset="2"/>
              <a:buChar char="Ø"/>
            </a:pPr>
            <a:r>
              <a:rPr lang="en-IN" sz="2800" dirty="0" smtClean="0">
                <a:latin typeface="Baskerville Old Face" pitchFamily="18" charset="0"/>
              </a:rPr>
              <a:t>A landfill site is a site for the disposal of waste materials by burial and is the oldest form of waste treatment. </a:t>
            </a:r>
          </a:p>
          <a:p>
            <a:pPr>
              <a:buFont typeface="Wingdings" pitchFamily="2" charset="2"/>
              <a:buChar char="Ø"/>
            </a:pPr>
            <a:r>
              <a:rPr lang="en-IN" sz="2800" dirty="0" smtClean="0">
                <a:latin typeface="Baskerville Old Face" pitchFamily="18" charset="0"/>
              </a:rPr>
              <a:t>Historically, landfills have been the most common methods of organized waste disposal and remain so in many places around the world.</a:t>
            </a:r>
          </a:p>
          <a:p>
            <a:pPr>
              <a:buFont typeface="Wingdings" pitchFamily="2" charset="2"/>
              <a:buChar char="Ø"/>
            </a:pPr>
            <a:r>
              <a:rPr lang="en-US" sz="2800" dirty="0" smtClean="0">
                <a:latin typeface="Baskerville Old Face" pitchFamily="18" charset="0"/>
              </a:rPr>
              <a:t>The dumping is done with layers of 1- 2 m.</a:t>
            </a:r>
          </a:p>
          <a:p>
            <a:pPr>
              <a:buFont typeface="Wingdings" pitchFamily="2" charset="2"/>
              <a:buChar char="Ø"/>
            </a:pPr>
            <a:r>
              <a:rPr lang="en-US" sz="2800" dirty="0" smtClean="0">
                <a:latin typeface="Baskerville Old Face" pitchFamily="18" charset="0"/>
              </a:rPr>
              <a:t>The layer is covered with soil of 20 cm thickness.</a:t>
            </a:r>
            <a:endParaRPr lang="en-IN" dirty="0">
              <a:latin typeface="Baskerville Old Face"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http://www.cowpattypatty.com/wp-content/uploads/2010/10/modern_landfill.gif"/>
          <p:cNvPicPr>
            <a:picLocks noChangeAspect="1" noChangeArrowheads="1"/>
          </p:cNvPicPr>
          <p:nvPr/>
        </p:nvPicPr>
        <p:blipFill>
          <a:blip r:embed="rId3" cstate="print"/>
          <a:srcRect/>
          <a:stretch>
            <a:fillRect/>
          </a:stretch>
        </p:blipFill>
        <p:spPr bwMode="auto">
          <a:xfrm>
            <a:off x="755577" y="764704"/>
            <a:ext cx="7801582" cy="525658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US" u="sng" dirty="0" smtClean="0">
                <a:solidFill>
                  <a:srgbClr val="C00000"/>
                </a:solidFill>
                <a:latin typeface="Britannica Unicode Sans" pitchFamily="34" charset="0"/>
              </a:rPr>
              <a:t>Advantages</a:t>
            </a:r>
          </a:p>
          <a:p>
            <a:pPr>
              <a:buFont typeface="Wingdings" pitchFamily="2" charset="2"/>
              <a:buChar char="Ø"/>
            </a:pPr>
            <a:r>
              <a:rPr lang="en-US" dirty="0" smtClean="0">
                <a:latin typeface="Baskerville Old Face" pitchFamily="18" charset="0"/>
              </a:rPr>
              <a:t>Simple method.</a:t>
            </a:r>
          </a:p>
          <a:p>
            <a:pPr>
              <a:buFont typeface="Wingdings" pitchFamily="2" charset="2"/>
              <a:buChar char="Ø"/>
            </a:pPr>
            <a:r>
              <a:rPr lang="en-US" dirty="0" smtClean="0">
                <a:latin typeface="Baskerville Old Face" pitchFamily="18" charset="0"/>
              </a:rPr>
              <a:t>No costly plant required.</a:t>
            </a:r>
          </a:p>
          <a:p>
            <a:pPr>
              <a:buFont typeface="Wingdings" pitchFamily="2" charset="2"/>
              <a:buChar char="Ø"/>
            </a:pPr>
            <a:r>
              <a:rPr lang="en-US" dirty="0" smtClean="0">
                <a:latin typeface="Baskerville Old Face" pitchFamily="18" charset="0"/>
              </a:rPr>
              <a:t>No residues or by products need to be disposed.</a:t>
            </a:r>
          </a:p>
          <a:p>
            <a:pPr>
              <a:buFont typeface="Wingdings" pitchFamily="2" charset="2"/>
              <a:buChar char="Ø"/>
            </a:pPr>
            <a:r>
              <a:rPr lang="en-US" dirty="0" smtClean="0">
                <a:latin typeface="Baskerville Old Face" pitchFamily="18" charset="0"/>
              </a:rPr>
              <a:t>Separation not required.</a:t>
            </a:r>
          </a:p>
          <a:p>
            <a:pPr>
              <a:buFont typeface="Wingdings" pitchFamily="2" charset="2"/>
              <a:buChar char="Ø"/>
            </a:pPr>
            <a:r>
              <a:rPr lang="en-US" dirty="0" smtClean="0">
                <a:latin typeface="Baskerville Old Face" pitchFamily="18" charset="0"/>
              </a:rPr>
              <a:t>Unused land can be used.</a:t>
            </a:r>
          </a:p>
          <a:p>
            <a:pPr>
              <a:buFont typeface="Wingdings" pitchFamily="2" charset="2"/>
              <a:buChar char="Ø"/>
            </a:pPr>
            <a:r>
              <a:rPr lang="en-US" dirty="0" smtClean="0">
                <a:latin typeface="Baskerville Old Face" pitchFamily="18" charset="0"/>
              </a:rPr>
              <a:t>Methane gas can be used ass fuel.</a:t>
            </a:r>
            <a:endParaRPr lang="en-IN" dirty="0">
              <a:latin typeface="Baskerville Old Face"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buNone/>
            </a:pPr>
            <a:r>
              <a:rPr lang="en-US" u="sng" dirty="0" smtClean="0">
                <a:solidFill>
                  <a:srgbClr val="C00000"/>
                </a:solidFill>
                <a:latin typeface="Britannica Unicode Sans" pitchFamily="34" charset="0"/>
              </a:rPr>
              <a:t>Disadvantages</a:t>
            </a:r>
          </a:p>
          <a:p>
            <a:pPr>
              <a:buFont typeface="Wingdings" pitchFamily="2" charset="2"/>
              <a:buChar char="Ø"/>
            </a:pPr>
            <a:r>
              <a:rPr lang="en-US" dirty="0" smtClean="0">
                <a:latin typeface="Baskerville Old Face" pitchFamily="18" charset="0"/>
              </a:rPr>
              <a:t>Large land required.</a:t>
            </a:r>
          </a:p>
          <a:p>
            <a:pPr>
              <a:buFont typeface="Wingdings" pitchFamily="2" charset="2"/>
              <a:buChar char="Ø"/>
            </a:pPr>
            <a:r>
              <a:rPr lang="en-US" dirty="0" smtClean="0">
                <a:latin typeface="Baskerville Old Face" pitchFamily="18" charset="0"/>
              </a:rPr>
              <a:t>Proper dumping site may not be available.</a:t>
            </a:r>
          </a:p>
          <a:p>
            <a:pPr>
              <a:buFont typeface="Wingdings" pitchFamily="2" charset="2"/>
              <a:buChar char="Ø"/>
            </a:pPr>
            <a:r>
              <a:rPr lang="en-US" dirty="0" smtClean="0">
                <a:latin typeface="Baskerville Old Face" pitchFamily="18" charset="0"/>
              </a:rPr>
              <a:t>Odor problem.</a:t>
            </a:r>
          </a:p>
          <a:p>
            <a:pPr>
              <a:buFont typeface="Wingdings" pitchFamily="2" charset="2"/>
              <a:buChar char="Ø"/>
            </a:pPr>
            <a:r>
              <a:rPr lang="en-US" dirty="0" smtClean="0">
                <a:latin typeface="Baskerville Old Face" pitchFamily="18" charset="0"/>
              </a:rPr>
              <a:t>Use of insecticides required.</a:t>
            </a:r>
          </a:p>
          <a:p>
            <a:pPr>
              <a:buFont typeface="Wingdings" pitchFamily="2" charset="2"/>
              <a:buChar char="Ø"/>
            </a:pPr>
            <a:r>
              <a:rPr lang="en-US" dirty="0" smtClean="0">
                <a:latin typeface="Baskerville Old Face" pitchFamily="18" charset="0"/>
              </a:rPr>
              <a:t>Leachate should be collected regularly.</a:t>
            </a:r>
          </a:p>
          <a:p>
            <a:pPr>
              <a:buFont typeface="Wingdings" pitchFamily="2" charset="2"/>
              <a:buChar char="Ø"/>
            </a:pPr>
            <a:r>
              <a:rPr lang="en-US" dirty="0" smtClean="0">
                <a:latin typeface="Baskerville Old Face" pitchFamily="18" charset="0"/>
              </a:rPr>
              <a:t>Methane gas should be collected properly.</a:t>
            </a:r>
          </a:p>
          <a:p>
            <a:pPr>
              <a:buFont typeface="Wingdings" pitchFamily="2" charset="2"/>
              <a:buChar char="Ø"/>
            </a:pPr>
            <a:r>
              <a:rPr lang="en-US" dirty="0" smtClean="0">
                <a:latin typeface="Baskerville Old Face" pitchFamily="18" charset="0"/>
              </a:rPr>
              <a:t>Green house gas problem. </a:t>
            </a:r>
          </a:p>
          <a:p>
            <a:pPr>
              <a:buFont typeface="Wingdings" pitchFamily="2" charset="2"/>
              <a:buChar char="Ø"/>
            </a:pPr>
            <a:endParaRPr lang="en-IN" dirty="0">
              <a:latin typeface="Baskerville Old Face"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08038"/>
          </a:xfrm>
        </p:spPr>
        <p:txBody>
          <a:bodyPr/>
          <a:lstStyle/>
          <a:p>
            <a:pPr algn="l"/>
            <a:r>
              <a:rPr lang="en-US" dirty="0" smtClean="0"/>
              <a:t>Pyrolysis </a:t>
            </a:r>
            <a:endParaRPr lang="en-IN" dirty="0"/>
          </a:p>
        </p:txBody>
      </p:sp>
      <p:sp>
        <p:nvSpPr>
          <p:cNvPr id="3" name="Content Placeholder 2"/>
          <p:cNvSpPr>
            <a:spLocks noGrp="1"/>
          </p:cNvSpPr>
          <p:nvPr>
            <p:ph idx="1"/>
          </p:nvPr>
        </p:nvSpPr>
        <p:spPr>
          <a:xfrm>
            <a:off x="457200" y="1268760"/>
            <a:ext cx="8229600" cy="4857403"/>
          </a:xfrm>
        </p:spPr>
        <p:txBody>
          <a:bodyPr/>
          <a:lstStyle/>
          <a:p>
            <a:pPr>
              <a:buFont typeface="Wingdings" pitchFamily="2" charset="2"/>
              <a:buChar char="Ø"/>
            </a:pPr>
            <a:r>
              <a:rPr lang="en-US" dirty="0" smtClean="0">
                <a:latin typeface="Baskerville Old Face" pitchFamily="18" charset="0"/>
              </a:rPr>
              <a:t>Heating of the solid waste at very high temp. in absence of air. </a:t>
            </a:r>
          </a:p>
          <a:p>
            <a:pPr>
              <a:buFont typeface="Wingdings" pitchFamily="2" charset="2"/>
              <a:buChar char="Ø"/>
            </a:pPr>
            <a:r>
              <a:rPr lang="en-US" dirty="0" smtClean="0">
                <a:latin typeface="Baskerville Old Face" pitchFamily="18" charset="0"/>
              </a:rPr>
              <a:t>Carried out at temp. between 500 ˚C – 1000 ˚C.</a:t>
            </a:r>
          </a:p>
          <a:p>
            <a:pPr>
              <a:buFont typeface="Wingdings" pitchFamily="2" charset="2"/>
              <a:buChar char="Ø"/>
            </a:pPr>
            <a:r>
              <a:rPr lang="en-US" dirty="0" smtClean="0">
                <a:latin typeface="Baskerville Old Face" pitchFamily="18" charset="0"/>
              </a:rPr>
              <a:t>Gas, liquid and chars are the by products.</a:t>
            </a:r>
          </a:p>
          <a:p>
            <a:endParaRPr lang="en-IN" dirty="0"/>
          </a:p>
        </p:txBody>
      </p:sp>
      <p:pic>
        <p:nvPicPr>
          <p:cNvPr id="156674" name="Picture 2" descr="http://upload.wikimedia.org/wikipedia/en/thumb/d/d9/Pyrolysis.svg/220px-Pyrolysis.svg.png"/>
          <p:cNvPicPr>
            <a:picLocks noChangeAspect="1" noChangeArrowheads="1"/>
          </p:cNvPicPr>
          <p:nvPr/>
        </p:nvPicPr>
        <p:blipFill>
          <a:blip r:embed="rId3" cstate="print"/>
          <a:srcRect/>
          <a:stretch>
            <a:fillRect/>
          </a:stretch>
        </p:blipFill>
        <p:spPr bwMode="auto">
          <a:xfrm>
            <a:off x="5652120" y="4293096"/>
            <a:ext cx="3024336" cy="2062047"/>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ttp://energyfromwasteandwood.weebly.com/uploads/3/1/0/1/3101108/447508_orig.png?343"/>
          <p:cNvPicPr>
            <a:picLocks noChangeAspect="1" noChangeArrowheads="1"/>
          </p:cNvPicPr>
          <p:nvPr/>
        </p:nvPicPr>
        <p:blipFill>
          <a:blip r:embed="rId3" cstate="print"/>
          <a:srcRect/>
          <a:stretch>
            <a:fillRect/>
          </a:stretch>
        </p:blipFill>
        <p:spPr bwMode="auto">
          <a:xfrm>
            <a:off x="683568" y="692696"/>
            <a:ext cx="7704856" cy="562852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08038"/>
          </a:xfrm>
        </p:spPr>
        <p:txBody>
          <a:bodyPr/>
          <a:lstStyle/>
          <a:p>
            <a:pPr algn="l"/>
            <a:r>
              <a:rPr lang="en-US" dirty="0" smtClean="0"/>
              <a:t>Recycling </a:t>
            </a:r>
            <a:endParaRPr lang="en-IN" dirty="0"/>
          </a:p>
        </p:txBody>
      </p:sp>
      <p:sp>
        <p:nvSpPr>
          <p:cNvPr id="3" name="Content Placeholder 2"/>
          <p:cNvSpPr>
            <a:spLocks noGrp="1"/>
          </p:cNvSpPr>
          <p:nvPr>
            <p:ph idx="1"/>
          </p:nvPr>
        </p:nvSpPr>
        <p:spPr>
          <a:xfrm>
            <a:off x="457200" y="1196752"/>
            <a:ext cx="8229600" cy="4929411"/>
          </a:xfrm>
        </p:spPr>
        <p:txBody>
          <a:bodyPr/>
          <a:lstStyle/>
          <a:p>
            <a:pPr>
              <a:buFont typeface="Wingdings" pitchFamily="2" charset="2"/>
              <a:buChar char="Ø"/>
            </a:pPr>
            <a:r>
              <a:rPr lang="en-IN" sz="2800" dirty="0" smtClean="0">
                <a:latin typeface="Baskerville Old Face" pitchFamily="18" charset="0"/>
              </a:rPr>
              <a:t>Recycling is processing used materials into new products .</a:t>
            </a:r>
          </a:p>
          <a:p>
            <a:pPr>
              <a:buFont typeface="Wingdings" pitchFamily="2" charset="2"/>
              <a:buChar char="Ø"/>
            </a:pPr>
            <a:r>
              <a:rPr lang="en-IN" sz="2800" dirty="0" smtClean="0">
                <a:latin typeface="Baskerville Old Face" pitchFamily="18" charset="0"/>
              </a:rPr>
              <a:t>It reduce the consumption of fresh raw materials, reduce energy usage, reduce air pollution (from incineration) and water pollution (from landfilling). </a:t>
            </a:r>
          </a:p>
          <a:p>
            <a:pPr>
              <a:buFont typeface="Wingdings" pitchFamily="2" charset="2"/>
              <a:buChar char="Ø"/>
            </a:pPr>
            <a:r>
              <a:rPr lang="en-IN" sz="2800" dirty="0" smtClean="0">
                <a:latin typeface="Baskerville Old Face" pitchFamily="18" charset="0"/>
              </a:rPr>
              <a:t>Recycling is a key component of modern waste reduction and is the third component of the "Reduce, Reuse, Recycle" waste hierarchy.</a:t>
            </a:r>
            <a:endParaRPr lang="en-IN" sz="2800" dirty="0">
              <a:latin typeface="Baskerville Old Face"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60640"/>
          </a:xfrm>
        </p:spPr>
        <p:txBody>
          <a:bodyPr/>
          <a:lstStyle/>
          <a:p>
            <a:pPr>
              <a:buFont typeface="Wingdings" pitchFamily="2" charset="2"/>
              <a:buChar char="Ø"/>
            </a:pPr>
            <a:r>
              <a:rPr lang="en-IN" dirty="0" smtClean="0">
                <a:latin typeface="Baskerville Old Face" pitchFamily="18" charset="0"/>
              </a:rPr>
              <a:t>Recyclable materials include many kinds of glass, paper, metal, plastic, textiles, and electronics. </a:t>
            </a:r>
          </a:p>
          <a:p>
            <a:pPr>
              <a:buFont typeface="Wingdings" pitchFamily="2" charset="2"/>
              <a:buChar char="Ø"/>
            </a:pPr>
            <a:r>
              <a:rPr lang="en-IN" dirty="0" smtClean="0">
                <a:latin typeface="Baskerville Old Face" pitchFamily="18" charset="0"/>
              </a:rPr>
              <a:t>Although similar in effect, the composting or other reuse of biodegradable waste – such as food or garden waste – is not typically considered recycling.</a:t>
            </a:r>
            <a:endParaRPr lang="en-IN" baseline="30000" dirty="0" smtClean="0">
              <a:latin typeface="Baskerville Old Face" pitchFamily="18" charset="0"/>
            </a:endParaRPr>
          </a:p>
          <a:p>
            <a:pPr>
              <a:buFont typeface="Wingdings" pitchFamily="2" charset="2"/>
              <a:buChar char="Ø"/>
            </a:pPr>
            <a:r>
              <a:rPr lang="en-IN" dirty="0" smtClean="0">
                <a:latin typeface="Baskerville Old Face" pitchFamily="18" charset="0"/>
              </a:rPr>
              <a:t>Materials to be recycled are either brought to a collection centre or picked up from the curbside, then sorted, cleaned, and reprocessed into new materials.</a:t>
            </a:r>
            <a:endParaRPr lang="en-IN" dirty="0">
              <a:latin typeface="Baskerville Old Fac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IN" b="1" dirty="0" smtClean="0">
                <a:solidFill>
                  <a:srgbClr val="00B050"/>
                </a:solidFill>
                <a:latin typeface="Baskerville Old Face" pitchFamily="18" charset="0"/>
              </a:rPr>
              <a:t>9. Environmental risk assessment (EnRA) : </a:t>
            </a:r>
            <a:r>
              <a:rPr lang="en-IN" dirty="0" smtClean="0">
                <a:latin typeface="Baskerville Old Face" pitchFamily="18" charset="0"/>
              </a:rPr>
              <a:t>an evaluation of the interactions of agents, humans, and ecological resources. Comprised of human health risk assessment and ecological risk assessment, typically evaluating the probabilities and magnitudes of harm that could come from environmental contaminants.</a:t>
            </a:r>
          </a:p>
          <a:p>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http://www.environmentalchoice.co.za/belgotex_green/user_files/image/Green%20Initiatives/Waste%20Recycling/BG_waste_recycling_v5.jpg"/>
          <p:cNvPicPr>
            <a:picLocks noChangeAspect="1" noChangeArrowheads="1"/>
          </p:cNvPicPr>
          <p:nvPr/>
        </p:nvPicPr>
        <p:blipFill>
          <a:blip r:embed="rId3" cstate="print"/>
          <a:srcRect/>
          <a:stretch>
            <a:fillRect/>
          </a:stretch>
        </p:blipFill>
        <p:spPr bwMode="auto">
          <a:xfrm>
            <a:off x="467544" y="476672"/>
            <a:ext cx="8208912" cy="583264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http://soniacaffe.files.wordpress.com/2011/01/its-our-world-recycling-logo1.jpg"/>
          <p:cNvPicPr>
            <a:picLocks noChangeAspect="1" noChangeArrowheads="1"/>
          </p:cNvPicPr>
          <p:nvPr/>
        </p:nvPicPr>
        <p:blipFill>
          <a:blip r:embed="rId3" cstate="print"/>
          <a:srcRect/>
          <a:stretch>
            <a:fillRect/>
          </a:stretch>
        </p:blipFill>
        <p:spPr bwMode="auto">
          <a:xfrm>
            <a:off x="1835696" y="404664"/>
            <a:ext cx="5544616" cy="4536504"/>
          </a:xfrm>
          <a:prstGeom prst="rect">
            <a:avLst/>
          </a:prstGeom>
          <a:noFill/>
        </p:spPr>
      </p:pic>
      <p:sp>
        <p:nvSpPr>
          <p:cNvPr id="5" name="Rectangle 4"/>
          <p:cNvSpPr/>
          <p:nvPr/>
        </p:nvSpPr>
        <p:spPr>
          <a:xfrm>
            <a:off x="1907704" y="5085184"/>
            <a:ext cx="5529078"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rgbClr val="FF0000"/>
                  </a:solidFill>
                </a:ln>
                <a:solidFill>
                  <a:srgbClr val="00B050"/>
                </a:solidFill>
                <a:effectLst>
                  <a:outerShdw blurRad="50800" dist="39000" dir="5460000" algn="tl">
                    <a:srgbClr val="000000">
                      <a:alpha val="38000"/>
                    </a:srgbClr>
                  </a:outerShdw>
                </a:effectLst>
                <a:latin typeface="Berlin Sans FB Demi" pitchFamily="34" charset="0"/>
              </a:rPr>
              <a:t>Thank u …</a:t>
            </a:r>
            <a:endParaRPr lang="en-US" sz="8800" b="1" dirty="0">
              <a:ln w="11430">
                <a:solidFill>
                  <a:srgbClr val="FF0000"/>
                </a:solidFill>
              </a:ln>
              <a:solidFill>
                <a:srgbClr val="00B050"/>
              </a:solidFill>
              <a:effectLst>
                <a:outerShdw blurRad="50800" dist="39000" dir="5460000" algn="tl">
                  <a:srgbClr val="000000">
                    <a:alpha val="38000"/>
                  </a:srgbClr>
                </a:outerShd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910" fill="hold">
                                          <p:stCondLst>
                                            <p:cond delay="0"/>
                                          </p:stCondLst>
                                        </p:cTn>
                                        <p:tgtEl>
                                          <p:spTgt spid="5"/>
                                        </p:tgtEl>
                                        <p:attrNameLst>
                                          <p:attrName>style.rotation</p:attrName>
                                        </p:attrNameLst>
                                      </p:cBhvr>
                                      <p:to>
                                        <p:strVal val="-45.0"/>
                                      </p:to>
                                    </p:set>
                                    <p:anim calcmode="lin" valueType="num">
                                      <p:cBhvr>
                                        <p:cTn id="8" dur="910" fill="hold">
                                          <p:stCondLst>
                                            <p:cond delay="910"/>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b="1" dirty="0" smtClean="0">
                <a:solidFill>
                  <a:srgbClr val="00B050"/>
                </a:solidFill>
                <a:latin typeface="Baskerville Old Face" pitchFamily="18" charset="0"/>
              </a:rPr>
              <a:t>10. Garbage : </a:t>
            </a:r>
            <a:r>
              <a:rPr lang="en-IN" dirty="0" smtClean="0">
                <a:latin typeface="Baskerville Old Face" pitchFamily="18" charset="0"/>
              </a:rPr>
              <a:t>in everyday usage, refuse in general. Some MSWM manuals use garbage to mean "food wastes," although this usage is not common.</a:t>
            </a:r>
          </a:p>
          <a:p>
            <a:pPr>
              <a:buNone/>
            </a:pPr>
            <a:endParaRPr lang="en-IN" dirty="0" smtClean="0">
              <a:latin typeface="Baskerville Old Face" pitchFamily="18" charset="0"/>
            </a:endParaRPr>
          </a:p>
          <a:p>
            <a:pPr>
              <a:buNone/>
            </a:pPr>
            <a:r>
              <a:rPr lang="en-IN" b="1" dirty="0" smtClean="0">
                <a:solidFill>
                  <a:srgbClr val="00B050"/>
                </a:solidFill>
                <a:latin typeface="Baskerville Old Face" pitchFamily="18" charset="0"/>
              </a:rPr>
              <a:t>11. Landfilling : </a:t>
            </a:r>
            <a:r>
              <a:rPr lang="en-IN" dirty="0" smtClean="0">
                <a:latin typeface="Baskerville Old Face" pitchFamily="18" charset="0"/>
              </a:rPr>
              <a:t>the final disposal of solid waste by placing it in a controlled fashion in a place intended to be permanent. The Source Book uses this term for both controlled dumps and sanitary landfills.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buNone/>
            </a:pPr>
            <a:r>
              <a:rPr lang="en-IN" b="1" dirty="0" smtClean="0">
                <a:solidFill>
                  <a:srgbClr val="00B050"/>
                </a:solidFill>
                <a:latin typeface="Baskerville Old Face" pitchFamily="18" charset="0"/>
              </a:rPr>
              <a:t>12. Leachate : </a:t>
            </a:r>
            <a:r>
              <a:rPr lang="en-IN" dirty="0" smtClean="0">
                <a:latin typeface="Baskerville Old Face" pitchFamily="18" charset="0"/>
              </a:rPr>
              <a:t>liquid that has seeped through a landfill or a compost pile and has accumulated bacteria and other possibly harmful dissolved or suspended materials.</a:t>
            </a:r>
          </a:p>
          <a:p>
            <a:pPr>
              <a:buNone/>
            </a:pPr>
            <a:endParaRPr lang="en-IN" dirty="0" smtClean="0">
              <a:latin typeface="Baskerville Old Face" pitchFamily="18" charset="0"/>
            </a:endParaRPr>
          </a:p>
          <a:p>
            <a:pPr>
              <a:buNone/>
            </a:pPr>
            <a:r>
              <a:rPr lang="en-IN" b="1" dirty="0" smtClean="0">
                <a:solidFill>
                  <a:srgbClr val="00B050"/>
                </a:solidFill>
                <a:latin typeface="Baskerville Old Face" pitchFamily="18" charset="0"/>
              </a:rPr>
              <a:t>13. MSW : </a:t>
            </a:r>
            <a:r>
              <a:rPr lang="en-IN" dirty="0" smtClean="0">
                <a:latin typeface="Baskerville Old Face" pitchFamily="18" charset="0"/>
              </a:rPr>
              <a:t>municipal solid waste.</a:t>
            </a:r>
          </a:p>
          <a:p>
            <a:pPr>
              <a:buNone/>
            </a:pPr>
            <a:endParaRPr lang="en-IN" dirty="0" smtClean="0">
              <a:latin typeface="Baskerville Old Face" pitchFamily="18" charset="0"/>
            </a:endParaRPr>
          </a:p>
          <a:p>
            <a:pPr>
              <a:buNone/>
            </a:pPr>
            <a:r>
              <a:rPr lang="en-IN" b="1" dirty="0" smtClean="0">
                <a:solidFill>
                  <a:srgbClr val="00B050"/>
                </a:solidFill>
                <a:latin typeface="Baskerville Old Face" pitchFamily="18" charset="0"/>
              </a:rPr>
              <a:t>14. MSWM : </a:t>
            </a:r>
            <a:r>
              <a:rPr lang="en-IN" dirty="0" smtClean="0">
                <a:latin typeface="Baskerville Old Face" pitchFamily="18" charset="0"/>
              </a:rPr>
              <a:t>municipal solid waste management.</a:t>
            </a:r>
          </a:p>
          <a:p>
            <a:pPr>
              <a:buNone/>
            </a:pP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ame11_www.FreeDownloadPowerPoint.co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Frame11_www.FreeDownloadPowerPoint.com</Template>
  <TotalTime>1513</TotalTime>
  <Words>2236</Words>
  <Application>Microsoft Office PowerPoint</Application>
  <PresentationFormat>On-screen Show (4:3)</PresentationFormat>
  <Paragraphs>486</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Frame11_www.FreeDownloadPowerPoint.com</vt:lpstr>
      <vt:lpstr>Solid waste management</vt:lpstr>
      <vt:lpstr>Content… </vt:lpstr>
      <vt:lpstr>Slide 3</vt:lpstr>
      <vt:lpstr>Basic terms related to solid waste</vt:lpstr>
      <vt:lpstr>Slide 5</vt:lpstr>
      <vt:lpstr>Slide 6</vt:lpstr>
      <vt:lpstr>Slide 7</vt:lpstr>
      <vt:lpstr>Slide 8</vt:lpstr>
      <vt:lpstr>Slide 9</vt:lpstr>
      <vt:lpstr>Slide 10</vt:lpstr>
      <vt:lpstr>Slide 11</vt:lpstr>
      <vt:lpstr>Slide 12</vt:lpstr>
      <vt:lpstr>Kinds of Wastes</vt:lpstr>
      <vt:lpstr>Classification of Wastes according to their Properties</vt:lpstr>
      <vt:lpstr>Classification of Wastes according to their Effects on Human Health and the Environment</vt:lpstr>
      <vt:lpstr>From where these comes???</vt:lpstr>
      <vt:lpstr>Solid Waste in India</vt:lpstr>
      <vt:lpstr>Growth of Solid Waste In India</vt:lpstr>
      <vt:lpstr>Slide 19</vt:lpstr>
      <vt:lpstr>Slide 20</vt:lpstr>
      <vt:lpstr>Slide 21</vt:lpstr>
      <vt:lpstr> Effects of waste if not managed wisely </vt:lpstr>
      <vt:lpstr>Slide 23</vt:lpstr>
      <vt:lpstr>Slide 24</vt:lpstr>
      <vt:lpstr>Composition of solid waste</vt:lpstr>
      <vt:lpstr>Slide 26</vt:lpstr>
      <vt:lpstr>Characteristics of solid waste</vt:lpstr>
      <vt:lpstr>Physical characteristics</vt:lpstr>
      <vt:lpstr>Chemical characteristics</vt:lpstr>
      <vt:lpstr>Slide 30</vt:lpstr>
      <vt:lpstr>Biological characteristics</vt:lpstr>
      <vt:lpstr>Solid waste collection and transport</vt:lpstr>
      <vt:lpstr>Slide 33</vt:lpstr>
      <vt:lpstr>Slide 34</vt:lpstr>
      <vt:lpstr>Slide 35</vt:lpstr>
      <vt:lpstr>Slide 36</vt:lpstr>
      <vt:lpstr>Slide 37</vt:lpstr>
      <vt:lpstr>Types of collection</vt:lpstr>
      <vt:lpstr>Curb (Kerb-side) </vt:lpstr>
      <vt:lpstr>Set-out, set back</vt:lpstr>
      <vt:lpstr>Alley service </vt:lpstr>
      <vt:lpstr>Backyard service</vt:lpstr>
      <vt:lpstr>Slide 43</vt:lpstr>
      <vt:lpstr>Collection Frequency:</vt:lpstr>
      <vt:lpstr>Slide 45</vt:lpstr>
      <vt:lpstr>Slide 46</vt:lpstr>
      <vt:lpstr>Slide 47</vt:lpstr>
      <vt:lpstr>Treatment and disposal of solid waste</vt:lpstr>
      <vt:lpstr>Slide 49</vt:lpstr>
      <vt:lpstr>Composting </vt:lpstr>
      <vt:lpstr>Slide 51</vt:lpstr>
      <vt:lpstr>Slide 52</vt:lpstr>
      <vt:lpstr>Slide 53</vt:lpstr>
      <vt:lpstr>Slide 54</vt:lpstr>
      <vt:lpstr>Slide 55</vt:lpstr>
      <vt:lpstr>Slide 56</vt:lpstr>
      <vt:lpstr>Incineration </vt:lpstr>
      <vt:lpstr>Slide 58</vt:lpstr>
      <vt:lpstr>Slide 59</vt:lpstr>
      <vt:lpstr>Slide 60</vt:lpstr>
      <vt:lpstr>Slide 61</vt:lpstr>
      <vt:lpstr>Landfilling </vt:lpstr>
      <vt:lpstr>Slide 63</vt:lpstr>
      <vt:lpstr>Slide 64</vt:lpstr>
      <vt:lpstr>Slide 65</vt:lpstr>
      <vt:lpstr>Pyrolysis </vt:lpstr>
      <vt:lpstr>Slide 67</vt:lpstr>
      <vt:lpstr>Recycling </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waste management</dc:title>
  <dc:creator>OMM</dc:creator>
  <cp:lastModifiedBy>OMM</cp:lastModifiedBy>
  <cp:revision>99</cp:revision>
  <dcterms:created xsi:type="dcterms:W3CDTF">2012-04-05T09:23:33Z</dcterms:created>
  <dcterms:modified xsi:type="dcterms:W3CDTF">2012-04-11T02:03:04Z</dcterms:modified>
</cp:coreProperties>
</file>