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6" r:id="rId3"/>
    <p:sldId id="258" r:id="rId4"/>
    <p:sldId id="262" r:id="rId5"/>
    <p:sldId id="278" r:id="rId6"/>
    <p:sldId id="277" r:id="rId7"/>
    <p:sldId id="275" r:id="rId8"/>
    <p:sldId id="274" r:id="rId9"/>
    <p:sldId id="273" r:id="rId10"/>
    <p:sldId id="272" r:id="rId11"/>
    <p:sldId id="271" r:id="rId12"/>
    <p:sldId id="270" r:id="rId13"/>
    <p:sldId id="269" r:id="rId14"/>
    <p:sldId id="281" r:id="rId15"/>
    <p:sldId id="280" r:id="rId16"/>
    <p:sldId id="279" r:id="rId17"/>
    <p:sldId id="282" r:id="rId18"/>
    <p:sldId id="283" r:id="rId19"/>
    <p:sldId id="284" r:id="rId20"/>
    <p:sldId id="285" r:id="rId21"/>
    <p:sldId id="287" r:id="rId22"/>
    <p:sldId id="286" r:id="rId23"/>
    <p:sldId id="288" r:id="rId24"/>
    <p:sldId id="289" r:id="rId25"/>
    <p:sldId id="268" r:id="rId26"/>
    <p:sldId id="267" r:id="rId27"/>
    <p:sldId id="266" r:id="rId28"/>
    <p:sldId id="265" r:id="rId29"/>
    <p:sldId id="291" r:id="rId30"/>
    <p:sldId id="264" r:id="rId31"/>
    <p:sldId id="263" r:id="rId32"/>
    <p:sldId id="259" r:id="rId33"/>
    <p:sldId id="260" r:id="rId34"/>
    <p:sldId id="261" r:id="rId35"/>
    <p:sldId id="292"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7774F-4991-4537-A7E6-60589080E0A6}" type="datetimeFigureOut">
              <a:rPr lang="en-US" smtClean="0"/>
              <a:pPr/>
              <a:t>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CD9BBC-B4BF-4101-B4D3-60BA86C2E6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CD9BBC-B4BF-4101-B4D3-60BA86C2E61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8F960C8-2C9E-4052-9AD5-3DDD3DA99D0E}" type="datetimeFigureOut">
              <a:rPr lang="en-US" smtClean="0"/>
              <a:pPr/>
              <a:t>1/2/2011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E250DFA-EA92-4D10-9241-6887DEF301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F960C8-2C9E-4052-9AD5-3DDD3DA99D0E}" type="datetimeFigureOut">
              <a:rPr lang="en-US" smtClean="0"/>
              <a:pPr/>
              <a:t>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0DFA-EA92-4D10-9241-6887DEF301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F960C8-2C9E-4052-9AD5-3DDD3DA99D0E}" type="datetimeFigureOut">
              <a:rPr lang="en-US" smtClean="0"/>
              <a:pPr/>
              <a:t>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0DFA-EA92-4D10-9241-6887DEF301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F960C8-2C9E-4052-9AD5-3DDD3DA99D0E}" type="datetimeFigureOut">
              <a:rPr lang="en-US" smtClean="0"/>
              <a:pPr/>
              <a:t>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0DFA-EA92-4D10-9241-6887DEF301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F960C8-2C9E-4052-9AD5-3DDD3DA99D0E}" type="datetimeFigureOut">
              <a:rPr lang="en-US" smtClean="0"/>
              <a:pPr/>
              <a:t>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0DFA-EA92-4D10-9241-6887DEF301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F960C8-2C9E-4052-9AD5-3DDD3DA99D0E}" type="datetimeFigureOut">
              <a:rPr lang="en-US" smtClean="0"/>
              <a:pPr/>
              <a:t>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0DFA-EA92-4D10-9241-6887DEF301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8F960C8-2C9E-4052-9AD5-3DDD3DA99D0E}" type="datetimeFigureOut">
              <a:rPr lang="en-US" smtClean="0"/>
              <a:pPr/>
              <a:t>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50DFA-EA92-4D10-9241-6887DEF301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8F960C8-2C9E-4052-9AD5-3DDD3DA99D0E}" type="datetimeFigureOut">
              <a:rPr lang="en-US" smtClean="0"/>
              <a:pPr/>
              <a:t>1/2/2011</a:t>
            </a:fld>
            <a:endParaRPr lang="en-US"/>
          </a:p>
        </p:txBody>
      </p:sp>
      <p:sp>
        <p:nvSpPr>
          <p:cNvPr id="8" name="Slide Number Placeholder 7"/>
          <p:cNvSpPr>
            <a:spLocks noGrp="1"/>
          </p:cNvSpPr>
          <p:nvPr>
            <p:ph type="sldNum" sz="quarter" idx="11"/>
          </p:nvPr>
        </p:nvSpPr>
        <p:spPr/>
        <p:txBody>
          <a:bodyPr/>
          <a:lstStyle/>
          <a:p>
            <a:fld id="{FE250DFA-EA92-4D10-9241-6887DEF301E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960C8-2C9E-4052-9AD5-3DDD3DA99D0E}" type="datetimeFigureOut">
              <a:rPr lang="en-US" smtClean="0"/>
              <a:pPr/>
              <a:t>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50DFA-EA92-4D10-9241-6887DEF301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F960C8-2C9E-4052-9AD5-3DDD3DA99D0E}" type="datetimeFigureOut">
              <a:rPr lang="en-US" smtClean="0"/>
              <a:pPr/>
              <a:t>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E250DFA-EA92-4D10-9241-6887DEF301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8F960C8-2C9E-4052-9AD5-3DDD3DA99D0E}" type="datetimeFigureOut">
              <a:rPr lang="en-US" smtClean="0"/>
              <a:pPr/>
              <a:t>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0DFA-EA92-4D10-9241-6887DEF301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8F960C8-2C9E-4052-9AD5-3DDD3DA99D0E}" type="datetimeFigureOut">
              <a:rPr lang="en-US" smtClean="0"/>
              <a:pPr/>
              <a:t>1/2/2011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E250DFA-EA92-4D10-9241-6887DEF301E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hyperlink" Target="http://www.utranazz.com/Trailer-Mounted-Boom-Concrete-Pump.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ehow.com/careers/"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Mortar_(masonry)" TargetMode="External"/><Relationship Id="rId2" Type="http://schemas.openxmlformats.org/officeDocument/2006/relationships/hyperlink" Target="http://en.wikipedia.org/wiki/Concrete" TargetMode="External"/><Relationship Id="rId1" Type="http://schemas.openxmlformats.org/officeDocument/2006/relationships/slideLayout" Target="../slideLayouts/slideLayout2.xml"/><Relationship Id="rId5" Type="http://schemas.openxmlformats.org/officeDocument/2006/relationships/hyperlink" Target="http://en.wikipedia.org/wiki/Velocity" TargetMode="External"/><Relationship Id="rId4" Type="http://schemas.openxmlformats.org/officeDocument/2006/relationships/hyperlink" Target="http://en.wikipedia.org/wiki/Pneumatic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n.wikipedia.org/wiki/Concret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istrator\My Documents\My Pictures\imagesCA8E1FER.jpg"/>
          <p:cNvPicPr>
            <a:picLocks noGrp="1" noChangeAspect="1" noChangeArrowheads="1"/>
          </p:cNvPicPr>
          <p:nvPr>
            <p:ph idx="1"/>
          </p:nvPr>
        </p:nvPicPr>
        <p:blipFill>
          <a:blip r:embed="rId2"/>
          <a:srcRect/>
          <a:stretch>
            <a:fillRect/>
          </a:stretch>
        </p:blipFill>
        <p:spPr bwMode="auto">
          <a:xfrm>
            <a:off x="914400" y="685800"/>
            <a:ext cx="7391400" cy="4155281"/>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6858000" cy="2057400"/>
          </a:xfrm>
        </p:spPr>
        <p:txBody>
          <a:bodyPr>
            <a:noAutofit/>
          </a:bodyPr>
          <a:lstStyle/>
          <a:p>
            <a:r>
              <a:rPr lang="en-US" sz="4000" b="1" dirty="0" smtClean="0"/>
              <a:t>METHODS AND EQUIPMENTS</a:t>
            </a:r>
            <a:r>
              <a:rPr lang="en-US" sz="6600" b="1" dirty="0" smtClean="0">
                <a:ln w="11430"/>
                <a:solidFill>
                  <a:srgbClr val="FF0000"/>
                </a:solidFill>
                <a:effectLst>
                  <a:outerShdw blurRad="80000" dist="40000" dir="5040000" algn="tl">
                    <a:srgbClr val="000000">
                      <a:alpha val="30000"/>
                    </a:srgbClr>
                  </a:outerShdw>
                </a:effectLst>
                <a:latin typeface="Arial Black" pitchFamily="34" charset="0"/>
              </a:rPr>
              <a:t>?</a:t>
            </a:r>
            <a:endParaRPr lang="en-US" sz="4000" b="1" dirty="0">
              <a:solidFill>
                <a:srgbClr val="FF0000"/>
              </a:solidFill>
            </a:endParaRPr>
          </a:p>
        </p:txBody>
      </p:sp>
      <p:pic>
        <p:nvPicPr>
          <p:cNvPr id="5" name="Picture 2" descr="http://t0.gstatic.com/images?q=tbn:ANd9GcSb5EZ_Xb9bC7VkWvx1dAPROzvPdYeHGKtJw72ICe7ps8Yqv0Eleg"/>
          <p:cNvPicPr>
            <a:picLocks noChangeAspect="1" noChangeArrowheads="1"/>
          </p:cNvPicPr>
          <p:nvPr/>
        </p:nvPicPr>
        <p:blipFill>
          <a:blip r:embed="rId3"/>
          <a:srcRect/>
          <a:stretch>
            <a:fillRect/>
          </a:stretch>
        </p:blipFill>
        <p:spPr bwMode="auto">
          <a:xfrm>
            <a:off x="2514600" y="3429000"/>
            <a:ext cx="1914525" cy="2390775"/>
          </a:xfrm>
          <a:prstGeom prst="rect">
            <a:avLst/>
          </a:prstGeom>
          <a:noFill/>
          <a:scene3d>
            <a:camera prst="orthographicFront"/>
            <a:lightRig rig="threePt" dir="t">
              <a:rot lat="0" lon="0" rev="1800000"/>
            </a:lightRig>
          </a:scene3d>
          <a:sp3d extrusionH="6350" contourW="6350">
            <a:bevelT w="6350"/>
            <a:bevelB w="6350"/>
          </a:sp3d>
        </p:spPr>
      </p:pic>
      <p:sp>
        <p:nvSpPr>
          <p:cNvPr id="6" name="Rectangle 5"/>
          <p:cNvSpPr/>
          <p:nvPr/>
        </p:nvSpPr>
        <p:spPr>
          <a:xfrm>
            <a:off x="4267200" y="4114800"/>
            <a:ext cx="4009390" cy="1015663"/>
          </a:xfrm>
          <a:prstGeom prst="rect">
            <a:avLst/>
          </a:prstGeom>
        </p:spPr>
        <p:txBody>
          <a:bodyPr wrap="square">
            <a:spAutoFit/>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a:t>
            </a:r>
            <a:endParaRPr lang="en-US" sz="6000" dirty="0">
              <a:latin typeface="Arial Black" pitchFamily="34" charset="0"/>
            </a:endParaRPr>
          </a:p>
        </p:txBody>
      </p:sp>
      <p:sp>
        <p:nvSpPr>
          <p:cNvPr id="7" name="Cloud Callout 6"/>
          <p:cNvSpPr/>
          <p:nvPr/>
        </p:nvSpPr>
        <p:spPr>
          <a:xfrm>
            <a:off x="4800600" y="1066800"/>
            <a:ext cx="3810000" cy="1905000"/>
          </a:xfrm>
          <a:prstGeom prst="cloudCallout">
            <a:avLst>
              <a:gd name="adj1" fmla="val -64520"/>
              <a:gd name="adj2" fmla="val 94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METHOD?</a:t>
            </a:r>
          </a:p>
          <a:p>
            <a:pPr algn="ctr"/>
            <a:r>
              <a:rPr lang="en-US" sz="2000" dirty="0" smtClean="0"/>
              <a:t>EQUIPMENT?</a:t>
            </a:r>
            <a:endParaRPr lang="en-US" sz="2000" dirty="0"/>
          </a:p>
        </p:txBody>
      </p:sp>
      <p:pic>
        <p:nvPicPr>
          <p:cNvPr id="20481" name="Picture 1" descr="C:\Documents and Settings\Administrator\My Documents\My Pictures\imagesCA0WI9J0.jpg"/>
          <p:cNvPicPr>
            <a:picLocks noChangeAspect="1" noChangeArrowheads="1"/>
          </p:cNvPicPr>
          <p:nvPr/>
        </p:nvPicPr>
        <p:blipFill>
          <a:blip r:embed="rId4"/>
          <a:srcRect/>
          <a:stretch>
            <a:fillRect/>
          </a:stretch>
        </p:blipFill>
        <p:spPr bwMode="auto">
          <a:xfrm>
            <a:off x="4572000" y="5029200"/>
            <a:ext cx="990600" cy="9906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6">
                                            <p:txEl>
                                              <p:pRg st="0" end="0"/>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204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4495800" cy="1477962"/>
          </a:xfrm>
        </p:spPr>
        <p:txBody>
          <a:bodyPr/>
          <a:lstStyle/>
          <a:p>
            <a:r>
              <a:rPr lang="en-US" dirty="0" smtClean="0"/>
              <a:t>Belt conveyer</a:t>
            </a:r>
            <a:endParaRPr lang="en-US" dirty="0"/>
          </a:p>
        </p:txBody>
      </p:sp>
      <p:sp>
        <p:nvSpPr>
          <p:cNvPr id="3" name="Content Placeholder 2"/>
          <p:cNvSpPr>
            <a:spLocks noGrp="1"/>
          </p:cNvSpPr>
          <p:nvPr>
            <p:ph idx="1"/>
          </p:nvPr>
        </p:nvSpPr>
        <p:spPr>
          <a:xfrm>
            <a:off x="0" y="2590800"/>
            <a:ext cx="5943600" cy="3810000"/>
          </a:xfrm>
        </p:spPr>
        <p:txBody>
          <a:bodyPr>
            <a:normAutofit fontScale="92500" lnSpcReduction="20000"/>
          </a:bodyPr>
          <a:lstStyle/>
          <a:p>
            <a:r>
              <a:rPr lang="en-US" dirty="0" smtClean="0"/>
              <a:t>Conveyor belt unit used alternatively for bed as well as slope position, with minor alteration in the pin connected bolted structure </a:t>
            </a:r>
            <a:br>
              <a:rPr lang="en-US" dirty="0" smtClean="0"/>
            </a:br>
            <a:r>
              <a:rPr lang="en-US" dirty="0" smtClean="0"/>
              <a:t>- High production capability will spread up to 35 </a:t>
            </a:r>
            <a:r>
              <a:rPr lang="en-US" dirty="0" err="1" smtClean="0"/>
              <a:t>CuMt</a:t>
            </a:r>
            <a:r>
              <a:rPr lang="en-US" dirty="0" smtClean="0"/>
              <a:t> per hour with constant concrete supply and suitable site condition </a:t>
            </a:r>
            <a:br>
              <a:rPr lang="en-US" dirty="0" smtClean="0"/>
            </a:br>
            <a:endParaRPr lang="en-US" dirty="0"/>
          </a:p>
        </p:txBody>
      </p:sp>
      <p:sp>
        <p:nvSpPr>
          <p:cNvPr id="4" name="Cloud Callout 3"/>
          <p:cNvSpPr/>
          <p:nvPr/>
        </p:nvSpPr>
        <p:spPr>
          <a:xfrm>
            <a:off x="5029200" y="152400"/>
            <a:ext cx="2743200" cy="1219200"/>
          </a:xfrm>
          <a:prstGeom prst="cloudCallout">
            <a:avLst>
              <a:gd name="adj1" fmla="val -50004"/>
              <a:gd name="adj2" fmla="val 87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METHOD</a:t>
            </a:r>
            <a:endParaRPr lang="en-US" sz="2000" dirty="0"/>
          </a:p>
        </p:txBody>
      </p:sp>
      <p:pic>
        <p:nvPicPr>
          <p:cNvPr id="5122" name="Picture 2" descr="C:\Documents and Settings\Administrator\My Documents\My Pictures\Power_transmission_belt.gif"/>
          <p:cNvPicPr>
            <a:picLocks noChangeAspect="1" noChangeArrowheads="1" noCrop="1"/>
          </p:cNvPicPr>
          <p:nvPr/>
        </p:nvPicPr>
        <p:blipFill>
          <a:blip r:embed="rId2"/>
          <a:srcRect/>
          <a:stretch>
            <a:fillRect/>
          </a:stretch>
        </p:blipFill>
        <p:spPr bwMode="auto">
          <a:xfrm>
            <a:off x="5588000" y="2590800"/>
            <a:ext cx="3556000" cy="2743200"/>
          </a:xfrm>
          <a:prstGeom prst="rect">
            <a:avLst/>
          </a:prstGeom>
          <a:noFill/>
        </p:spPr>
      </p:pic>
      <p:pic>
        <p:nvPicPr>
          <p:cNvPr id="24577" name="Picture 1" descr="C:\Documents and Settings\Administrator\My Documents\My Pictures\imagesCAUNYK8K.jpg"/>
          <p:cNvPicPr>
            <a:picLocks noChangeAspect="1" noChangeArrowheads="1"/>
          </p:cNvPicPr>
          <p:nvPr/>
        </p:nvPicPr>
        <p:blipFill>
          <a:blip r:embed="rId3"/>
          <a:srcRect/>
          <a:stretch>
            <a:fillRect/>
          </a:stretch>
        </p:blipFill>
        <p:spPr bwMode="auto">
          <a:xfrm>
            <a:off x="8010525" y="5698996"/>
            <a:ext cx="1133475" cy="1159004"/>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7"/>
                                        </p:tgtEl>
                                        <p:attrNameLst>
                                          <p:attrName>style.visibility</p:attrName>
                                        </p:attrNameLst>
                                      </p:cBhvr>
                                      <p:to>
                                        <p:strVal val="visible"/>
                                      </p:to>
                                    </p:set>
                                    <p:anim calcmode="lin" valueType="num">
                                      <p:cBhvr additive="base">
                                        <p:cTn id="25" dur="500" fill="hold"/>
                                        <p:tgtEl>
                                          <p:spTgt spid="24577"/>
                                        </p:tgtEl>
                                        <p:attrNameLst>
                                          <p:attrName>ppt_x</p:attrName>
                                        </p:attrNameLst>
                                      </p:cBhvr>
                                      <p:tavLst>
                                        <p:tav tm="0">
                                          <p:val>
                                            <p:strVal val="#ppt_x"/>
                                          </p:val>
                                        </p:tav>
                                        <p:tav tm="100000">
                                          <p:val>
                                            <p:strVal val="#ppt_x"/>
                                          </p:val>
                                        </p:tav>
                                      </p:tavLst>
                                    </p:anim>
                                    <p:anim calcmode="lin" valueType="num">
                                      <p:cBhvr additive="base">
                                        <p:cTn id="26" dur="500" fill="hold"/>
                                        <p:tgtEl>
                                          <p:spTgt spid="24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 Conveyor with standard flange wheel runs on rail, Travel speed of each end is controlled separately. This negotiate the curves </a:t>
            </a:r>
            <a:r>
              <a:rPr lang="en-US" dirty="0" smtClean="0"/>
              <a:t>easily  </a:t>
            </a:r>
            <a:r>
              <a:rPr lang="en-US" dirty="0" smtClean="0"/>
              <a:t/>
            </a:r>
            <a:br>
              <a:rPr lang="en-US" dirty="0" smtClean="0"/>
            </a:br>
            <a:r>
              <a:rPr lang="en-US" dirty="0" smtClean="0"/>
              <a:t>- The conveyor can also run bank to bank on smaller canal with suitable </a:t>
            </a:r>
            <a:r>
              <a:rPr lang="en-US" dirty="0" err="1" smtClean="0"/>
              <a:t>shute</a:t>
            </a:r>
            <a:r>
              <a:rPr lang="en-US" dirty="0" smtClean="0"/>
              <a:t> to place concrete from the canal height.</a:t>
            </a:r>
            <a:endParaRPr lang="en-US" dirty="0"/>
          </a:p>
        </p:txBody>
      </p:sp>
      <p:pic>
        <p:nvPicPr>
          <p:cNvPr id="23553" name="Picture 1" descr="C:\Documents and Settings\Administrator\My Documents\My Pictures\imagesCA61VS7O.jpg"/>
          <p:cNvPicPr>
            <a:picLocks noChangeAspect="1" noChangeArrowheads="1"/>
          </p:cNvPicPr>
          <p:nvPr/>
        </p:nvPicPr>
        <p:blipFill>
          <a:blip r:embed="rId2"/>
          <a:srcRect/>
          <a:stretch>
            <a:fillRect/>
          </a:stretch>
        </p:blipFill>
        <p:spPr bwMode="auto">
          <a:xfrm>
            <a:off x="7914564" y="304800"/>
            <a:ext cx="1229436" cy="1752600"/>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3553"/>
                                        </p:tgtEl>
                                        <p:attrNameLst>
                                          <p:attrName>style.visibility</p:attrName>
                                        </p:attrNameLst>
                                      </p:cBhvr>
                                      <p:to>
                                        <p:strVal val="visible"/>
                                      </p:to>
                                    </p:set>
                                    <p:animEffect transition="in" filter="wipe(down)">
                                      <p:cBhvr>
                                        <p:cTn id="13"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2200"/>
            <a:ext cx="7772400" cy="685800"/>
          </a:xfrm>
        </p:spPr>
        <p:txBody>
          <a:bodyPr>
            <a:normAutofit/>
          </a:bodyPr>
          <a:lstStyle/>
          <a:p>
            <a:r>
              <a:rPr lang="en-US" sz="1800" dirty="0" smtClean="0"/>
              <a:t>Heavy duty pavers for concrete slabs : canal and reservoir</a:t>
            </a:r>
            <a:endParaRPr lang="en-US" sz="1800" dirty="0"/>
          </a:p>
        </p:txBody>
      </p:sp>
      <p:pic>
        <p:nvPicPr>
          <p:cNvPr id="6147" name="Picture 3" descr="C:\Documents and Settings\Administrator\My Documents\My Pictures\belt-conveyors-for-concrete-376224.jpg"/>
          <p:cNvPicPr>
            <a:picLocks noGrp="1" noChangeAspect="1" noChangeArrowheads="1"/>
          </p:cNvPicPr>
          <p:nvPr>
            <p:ph idx="1"/>
          </p:nvPr>
        </p:nvPicPr>
        <p:blipFill>
          <a:blip r:embed="rId2"/>
          <a:srcRect/>
          <a:stretch>
            <a:fillRect/>
          </a:stretch>
        </p:blipFill>
        <p:spPr bwMode="auto">
          <a:xfrm>
            <a:off x="381000" y="304800"/>
            <a:ext cx="2625611" cy="2092998"/>
          </a:xfrm>
          <a:prstGeom prst="rect">
            <a:avLst/>
          </a:prstGeom>
          <a:noFill/>
        </p:spPr>
      </p:pic>
      <p:pic>
        <p:nvPicPr>
          <p:cNvPr id="6149" name="Picture 5" descr="http://img.directindustry.com/images_di/photo-g/heavy-duty-pavers-for-concrete-slabs-canal-and-reservoir-469317.jpg"/>
          <p:cNvPicPr>
            <a:picLocks noChangeAspect="1" noChangeArrowheads="1"/>
          </p:cNvPicPr>
          <p:nvPr/>
        </p:nvPicPr>
        <p:blipFill>
          <a:blip r:embed="rId3"/>
          <a:srcRect/>
          <a:stretch>
            <a:fillRect/>
          </a:stretch>
        </p:blipFill>
        <p:spPr bwMode="auto">
          <a:xfrm>
            <a:off x="0" y="2514600"/>
            <a:ext cx="7772400" cy="3724275"/>
          </a:xfrm>
          <a:prstGeom prst="rect">
            <a:avLst/>
          </a:prstGeom>
          <a:noFill/>
        </p:spPr>
      </p:pic>
      <p:pic>
        <p:nvPicPr>
          <p:cNvPr id="22529" name="Picture 1" descr="C:\Documents and Settings\Administrator\My Documents\My Pictures\imagesCA61VS7O.jpg"/>
          <p:cNvPicPr>
            <a:picLocks noChangeAspect="1" noChangeArrowheads="1"/>
          </p:cNvPicPr>
          <p:nvPr/>
        </p:nvPicPr>
        <p:blipFill>
          <a:blip r:embed="rId4"/>
          <a:srcRect/>
          <a:stretch>
            <a:fillRect/>
          </a:stretch>
        </p:blipFill>
        <p:spPr bwMode="auto">
          <a:xfrm>
            <a:off x="7562850" y="0"/>
            <a:ext cx="1581150" cy="2253980"/>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ox(in)">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529"/>
                                        </p:tgtEl>
                                        <p:attrNameLst>
                                          <p:attrName>style.visibility</p:attrName>
                                        </p:attrNameLst>
                                      </p:cBhvr>
                                      <p:to>
                                        <p:strVal val="visible"/>
                                      </p:to>
                                    </p:set>
                                    <p:anim calcmode="lin" valueType="num">
                                      <p:cBhvr additive="base">
                                        <p:cTn id="17" dur="500" fill="hold"/>
                                        <p:tgtEl>
                                          <p:spTgt spid="22529"/>
                                        </p:tgtEl>
                                        <p:attrNameLst>
                                          <p:attrName>ppt_x</p:attrName>
                                        </p:attrNameLst>
                                      </p:cBhvr>
                                      <p:tavLst>
                                        <p:tav tm="0">
                                          <p:val>
                                            <p:strVal val="#ppt_x"/>
                                          </p:val>
                                        </p:tav>
                                        <p:tav tm="100000">
                                          <p:val>
                                            <p:strVal val="#ppt_x"/>
                                          </p:val>
                                        </p:tav>
                                      </p:tavLst>
                                    </p:anim>
                                    <p:anim calcmode="lin" valueType="num">
                                      <p:cBhvr additive="base">
                                        <p:cTn id="18" dur="500" fill="hold"/>
                                        <p:tgtEl>
                                          <p:spTgt spid="225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6172200" cy="1143000"/>
          </a:xfrm>
        </p:spPr>
        <p:txBody>
          <a:bodyPr>
            <a:normAutofit fontScale="90000"/>
          </a:bodyPr>
          <a:lstStyle/>
          <a:p>
            <a:r>
              <a:rPr lang="en-US" dirty="0" smtClean="0"/>
              <a:t>Belt conveyer mounted on truck mixers </a:t>
            </a:r>
            <a:endParaRPr lang="en-US" dirty="0"/>
          </a:p>
        </p:txBody>
      </p:sp>
      <p:sp>
        <p:nvSpPr>
          <p:cNvPr id="3" name="Content Placeholder 2"/>
          <p:cNvSpPr>
            <a:spLocks noGrp="1"/>
          </p:cNvSpPr>
          <p:nvPr>
            <p:ph idx="1"/>
          </p:nvPr>
        </p:nvSpPr>
        <p:spPr>
          <a:xfrm>
            <a:off x="457200" y="2743200"/>
            <a:ext cx="7467600" cy="3382963"/>
          </a:xfrm>
        </p:spPr>
        <p:txBody>
          <a:bodyPr>
            <a:normAutofit fontScale="85000" lnSpcReduction="10000"/>
          </a:bodyPr>
          <a:lstStyle/>
          <a:p>
            <a:r>
              <a:rPr lang="en-US" dirty="0" smtClean="0"/>
              <a:t>The Belt conveyer is attached with truck. The truck  have different capacities  of  one batch of concrete.</a:t>
            </a:r>
          </a:p>
          <a:p>
            <a:r>
              <a:rPr lang="en-US" dirty="0" smtClean="0"/>
              <a:t>The belt conveyors are driven by a hydraulic transmission in vertical position capable of turning 280° around their axis, facilitating their positioning </a:t>
            </a:r>
            <a:r>
              <a:rPr lang="en-US" dirty="0" smtClean="0"/>
              <a:t>,</a:t>
            </a:r>
            <a:r>
              <a:rPr lang="en-US" dirty="0" smtClean="0"/>
              <a:t> </a:t>
            </a:r>
            <a:r>
              <a:rPr lang="en-US" dirty="0" smtClean="0"/>
              <a:t>even on uneven ground. During the distribution, the truck must remain parked in the area where it is positioned</a:t>
            </a:r>
            <a:endParaRPr lang="en-US" dirty="0"/>
          </a:p>
        </p:txBody>
      </p:sp>
      <p:sp>
        <p:nvSpPr>
          <p:cNvPr id="4" name="Cloud Callout 3"/>
          <p:cNvSpPr/>
          <p:nvPr/>
        </p:nvSpPr>
        <p:spPr>
          <a:xfrm>
            <a:off x="6400800" y="228600"/>
            <a:ext cx="2743200" cy="1219200"/>
          </a:xfrm>
          <a:prstGeom prst="cloudCallout">
            <a:avLst>
              <a:gd name="adj1" fmla="val -50004"/>
              <a:gd name="adj2" fmla="val 87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p>
          <a:p>
            <a:pPr algn="ctr"/>
            <a:r>
              <a:rPr lang="en-US" sz="2000" dirty="0" smtClean="0"/>
              <a:t>METHOD</a:t>
            </a:r>
            <a:endParaRPr lang="en-US" sz="20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467600" cy="5745163"/>
          </a:xfrm>
        </p:spPr>
        <p:txBody>
          <a:bodyPr>
            <a:normAutofit fontScale="92500" lnSpcReduction="20000"/>
          </a:bodyPr>
          <a:lstStyle/>
          <a:p>
            <a:r>
              <a:rPr lang="en-US" dirty="0" smtClean="0"/>
              <a:t>The speed of the conveyor is independent of the vehicle that carries the mixer or of the auxiliary motor, as it is provided by a hydraulic fixed displacement motor connected to the conveyor drive roller, which in turn is driven by a hydraulic pump connected to the power takeoff of the vehicle transmission.</a:t>
            </a:r>
          </a:p>
          <a:p>
            <a:r>
              <a:rPr lang="en-US" dirty="0" smtClean="0"/>
              <a:t>Made of steel</a:t>
            </a:r>
          </a:p>
          <a:p>
            <a:r>
              <a:rPr lang="en-US" dirty="0" smtClean="0"/>
              <a:t>Easily and immediately distribute, at the desired point.</a:t>
            </a:r>
          </a:p>
          <a:p>
            <a:r>
              <a:rPr lang="en-US" dirty="0" smtClean="0"/>
              <a:t>Ideal for building of foundations, small floors, concrete pillars and road works.</a:t>
            </a:r>
          </a:p>
          <a:p>
            <a:r>
              <a:rPr lang="en-US" dirty="0" smtClean="0"/>
              <a:t>Driven up to 12 m </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My Pictures\conveyor-belts-for-truck-mixers-355665.jpg"/>
          <p:cNvPicPr>
            <a:picLocks noGrp="1" noChangeAspect="1" noChangeArrowheads="1"/>
          </p:cNvPicPr>
          <p:nvPr>
            <p:ph idx="1"/>
          </p:nvPr>
        </p:nvPicPr>
        <p:blipFill>
          <a:blip r:embed="rId2"/>
          <a:srcRect/>
          <a:stretch>
            <a:fillRect/>
          </a:stretch>
        </p:blipFill>
        <p:spPr bwMode="auto">
          <a:xfrm>
            <a:off x="381000" y="4038601"/>
            <a:ext cx="4165600" cy="2819400"/>
          </a:xfrm>
          <a:prstGeom prst="rect">
            <a:avLst/>
          </a:prstGeom>
          <a:noFill/>
        </p:spPr>
      </p:pic>
      <p:pic>
        <p:nvPicPr>
          <p:cNvPr id="2051" name="Picture 3"/>
          <p:cNvPicPr>
            <a:picLocks noChangeAspect="1" noChangeArrowheads="1"/>
          </p:cNvPicPr>
          <p:nvPr/>
        </p:nvPicPr>
        <p:blipFill>
          <a:blip r:embed="rId3"/>
          <a:srcRect/>
          <a:stretch>
            <a:fillRect/>
          </a:stretch>
        </p:blipFill>
        <p:spPr bwMode="auto">
          <a:xfrm>
            <a:off x="4953000" y="4114800"/>
            <a:ext cx="3352800" cy="25527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57200" y="457200"/>
            <a:ext cx="7620000" cy="3429000"/>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heckerboard(across)">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051"/>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iterate type="lt">
                                    <p:tmPct val="10000"/>
                                  </p:iterate>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1000" fill="hold"/>
                                        <p:tgtEl>
                                          <p:spTgt spid="2050"/>
                                        </p:tgtEl>
                                        <p:attrNameLst>
                                          <p:attrName>ppt_x</p:attrName>
                                        </p:attrNameLst>
                                      </p:cBhvr>
                                      <p:tavLst>
                                        <p:tav tm="0">
                                          <p:val>
                                            <p:strVal val="0-#ppt_w/2"/>
                                          </p:val>
                                        </p:tav>
                                        <p:tav tm="100000">
                                          <p:val>
                                            <p:strVal val="#ppt_x"/>
                                          </p:val>
                                        </p:tav>
                                      </p:tavLst>
                                    </p:anim>
                                    <p:anim calcmode="lin" valueType="num">
                                      <p:cBhvr additive="base">
                                        <p:cTn id="17" dur="1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7467600" cy="1143000"/>
          </a:xfrm>
        </p:spPr>
        <p:txBody>
          <a:bodyPr/>
          <a:lstStyle/>
          <a:p>
            <a:r>
              <a:rPr lang="en-US" dirty="0" smtClean="0"/>
              <a:t>Buckets</a:t>
            </a:r>
            <a:endParaRPr lang="en-US" dirty="0"/>
          </a:p>
        </p:txBody>
      </p:sp>
      <p:sp>
        <p:nvSpPr>
          <p:cNvPr id="3" name="Content Placeholder 2"/>
          <p:cNvSpPr>
            <a:spLocks noGrp="1"/>
          </p:cNvSpPr>
          <p:nvPr>
            <p:ph idx="1"/>
          </p:nvPr>
        </p:nvSpPr>
        <p:spPr>
          <a:xfrm>
            <a:off x="457200" y="3048001"/>
            <a:ext cx="7543800" cy="2514600"/>
          </a:xfrm>
        </p:spPr>
        <p:txBody>
          <a:bodyPr>
            <a:normAutofit/>
          </a:bodyPr>
          <a:lstStyle/>
          <a:p>
            <a:r>
              <a:rPr lang="en-US" dirty="0" smtClean="0"/>
              <a:t>Aluminum and steel concrete buckets of different shapes and capacities starting from 4 ft</a:t>
            </a:r>
            <a:r>
              <a:rPr lang="en-US" baseline="30000" dirty="0" smtClean="0"/>
              <a:t>3</a:t>
            </a:r>
            <a:r>
              <a:rPr lang="en-US" dirty="0" smtClean="0"/>
              <a:t> (100 l) up to 6 yd</a:t>
            </a:r>
            <a:r>
              <a:rPr lang="en-US" baseline="30000" dirty="0" smtClean="0"/>
              <a:t>3</a:t>
            </a:r>
            <a:r>
              <a:rPr lang="en-US" dirty="0" smtClean="0"/>
              <a:t> (4.6 m</a:t>
            </a:r>
            <a:r>
              <a:rPr lang="en-US" baseline="30000" dirty="0" smtClean="0"/>
              <a:t>3</a:t>
            </a:r>
            <a:r>
              <a:rPr lang="en-US" dirty="0" smtClean="0"/>
              <a:t>). Custom buckets and </a:t>
            </a:r>
            <a:r>
              <a:rPr lang="en-US" dirty="0" smtClean="0"/>
              <a:t>hoppers</a:t>
            </a:r>
            <a:r>
              <a:rPr lang="en-US" dirty="0" smtClean="0"/>
              <a:t>.</a:t>
            </a:r>
            <a:endParaRPr lang="en-US" dirty="0" smtClean="0"/>
          </a:p>
        </p:txBody>
      </p:sp>
      <p:sp>
        <p:nvSpPr>
          <p:cNvPr id="4" name="Cloud Callout 3"/>
          <p:cNvSpPr/>
          <p:nvPr/>
        </p:nvSpPr>
        <p:spPr>
          <a:xfrm>
            <a:off x="6400800" y="228600"/>
            <a:ext cx="2743200" cy="1219200"/>
          </a:xfrm>
          <a:prstGeom prst="cloudCallout">
            <a:avLst>
              <a:gd name="adj1" fmla="val -50004"/>
              <a:gd name="adj2" fmla="val 87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METHOD</a:t>
            </a:r>
            <a:endParaRPr lang="en-US" sz="20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7315200" cy="3459163"/>
          </a:xfrm>
        </p:spPr>
        <p:txBody>
          <a:bodyPr>
            <a:normAutofit fontScale="92500"/>
          </a:bodyPr>
          <a:lstStyle/>
          <a:p>
            <a:r>
              <a:rPr lang="en-US" dirty="0" smtClean="0"/>
              <a:t>Used with cranes, cableways and helicopters for construction of buildings and dams. Convey concrete directly from central discharge point to formwork or to secondary discharge point</a:t>
            </a:r>
          </a:p>
          <a:p>
            <a:r>
              <a:rPr lang="en-US" dirty="0" smtClean="0"/>
              <a:t>Don’t </a:t>
            </a:r>
            <a:r>
              <a:rPr lang="en-US" dirty="0" smtClean="0"/>
              <a:t> </a:t>
            </a:r>
            <a:r>
              <a:rPr lang="en-US" dirty="0" smtClean="0"/>
              <a:t>load more </a:t>
            </a:r>
            <a:r>
              <a:rPr lang="en-US" dirty="0" smtClean="0"/>
              <a:t>above there </a:t>
            </a:r>
            <a:r>
              <a:rPr lang="en-US" dirty="0" smtClean="0"/>
              <a:t>capacity</a:t>
            </a:r>
          </a:p>
          <a:p>
            <a:r>
              <a:rPr lang="en-US" dirty="0" smtClean="0"/>
              <a:t>Don’t stay under </a:t>
            </a:r>
            <a:r>
              <a:rPr lang="en-US" dirty="0" smtClean="0"/>
              <a:t>it</a:t>
            </a:r>
            <a:endParaRPr lang="en-US" dirty="0" smtClean="0"/>
          </a:p>
          <a:p>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2057400"/>
            <a:ext cx="3505200" cy="4800600"/>
          </a:xfrm>
          <a:prstGeom prst="rect">
            <a:avLst/>
          </a:prstGeom>
          <a:noFill/>
          <a:ln w="9525">
            <a:noFill/>
            <a:miter lim="800000"/>
            <a:headEnd/>
            <a:tailEnd/>
          </a:ln>
          <a:effectLst/>
        </p:spPr>
      </p:pic>
      <p:pic>
        <p:nvPicPr>
          <p:cNvPr id="3075" name="Picture 3" descr="C:\Documents and Settings\Administrator\My Documents\My Pictures\imagesCAYWTKLH.jpg"/>
          <p:cNvPicPr>
            <a:picLocks noChangeAspect="1" noChangeArrowheads="1"/>
          </p:cNvPicPr>
          <p:nvPr/>
        </p:nvPicPr>
        <p:blipFill>
          <a:blip r:embed="rId3"/>
          <a:srcRect/>
          <a:stretch>
            <a:fillRect/>
          </a:stretch>
        </p:blipFill>
        <p:spPr bwMode="auto">
          <a:xfrm>
            <a:off x="152400" y="381000"/>
            <a:ext cx="1543050" cy="1638300"/>
          </a:xfrm>
          <a:prstGeom prst="rect">
            <a:avLst/>
          </a:prstGeom>
          <a:noFill/>
        </p:spPr>
      </p:pic>
      <p:pic>
        <p:nvPicPr>
          <p:cNvPr id="3077" name="Picture 5" descr="http://t0.gstatic.com/images?q=tbn:ANd9GcQl-X96JdmtJwX26znxCUehbunJ5p2joobCJvhHG7OPgvteNGvu"/>
          <p:cNvPicPr>
            <a:picLocks noChangeAspect="1" noChangeArrowheads="1"/>
          </p:cNvPicPr>
          <p:nvPr/>
        </p:nvPicPr>
        <p:blipFill>
          <a:blip r:embed="rId4"/>
          <a:srcRect/>
          <a:stretch>
            <a:fillRect/>
          </a:stretch>
        </p:blipFill>
        <p:spPr bwMode="auto">
          <a:xfrm>
            <a:off x="4191000" y="3886200"/>
            <a:ext cx="4038600" cy="2743200"/>
          </a:xfrm>
          <a:prstGeom prst="rect">
            <a:avLst/>
          </a:prstGeom>
          <a:noFill/>
        </p:spPr>
      </p:pic>
      <p:pic>
        <p:nvPicPr>
          <p:cNvPr id="3079" name="Picture 7" descr="http://t2.gstatic.com/images?q=tbn:ANd9GcT4yLB6W4poDb9oVnGP0vhKQovuAI1C9HEWaqSRtGeSYzYT-6Qf"/>
          <p:cNvPicPr>
            <a:picLocks noChangeAspect="1" noChangeArrowheads="1"/>
          </p:cNvPicPr>
          <p:nvPr/>
        </p:nvPicPr>
        <p:blipFill>
          <a:blip r:embed="rId5"/>
          <a:srcRect/>
          <a:stretch>
            <a:fillRect/>
          </a:stretch>
        </p:blipFill>
        <p:spPr bwMode="auto">
          <a:xfrm>
            <a:off x="4267200" y="381000"/>
            <a:ext cx="4343400" cy="34290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9"/>
                                        </p:tgtEl>
                                        <p:attrNameLst>
                                          <p:attrName>style.visibility</p:attrName>
                                        </p:attrNameLst>
                                      </p:cBhvr>
                                      <p:to>
                                        <p:strVal val="visible"/>
                                      </p:to>
                                    </p:set>
                                    <p:anim calcmode="lin" valueType="num">
                                      <p:cBhvr additive="base">
                                        <p:cTn id="18" dur="500" fill="hold"/>
                                        <p:tgtEl>
                                          <p:spTgt spid="3079"/>
                                        </p:tgtEl>
                                        <p:attrNameLst>
                                          <p:attrName>ppt_x</p:attrName>
                                        </p:attrNameLst>
                                      </p:cBhvr>
                                      <p:tavLst>
                                        <p:tav tm="0">
                                          <p:val>
                                            <p:strVal val="#ppt_x"/>
                                          </p:val>
                                        </p:tav>
                                        <p:tav tm="100000">
                                          <p:val>
                                            <p:strVal val="#ppt_x"/>
                                          </p:val>
                                        </p:tav>
                                      </p:tavLst>
                                    </p:anim>
                                    <p:anim calcmode="lin" valueType="num">
                                      <p:cBhvr additive="base">
                                        <p:cTn id="19"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77"/>
                                        </p:tgtEl>
                                        <p:attrNameLst>
                                          <p:attrName>style.visibility</p:attrName>
                                        </p:attrNameLst>
                                      </p:cBhvr>
                                      <p:to>
                                        <p:strVal val="visible"/>
                                      </p:to>
                                    </p:set>
                                    <p:animEffect transition="in" filter="fade">
                                      <p:cBhvr>
                                        <p:cTn id="24"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0596327">
            <a:off x="355897" y="1394060"/>
            <a:ext cx="7620000" cy="962460"/>
          </a:xfrm>
        </p:spPr>
        <p:txBody>
          <a:bodyPr>
            <a:noAutofit/>
          </a:bodyPr>
          <a:lstStyle/>
          <a:p>
            <a:r>
              <a:rPr lang="en-US" sz="3600" i="1" dirty="0" smtClean="0">
                <a:latin typeface="Arial Black" pitchFamily="34" charset="0"/>
              </a:rPr>
              <a:t>TRANSPORTATION AND PLACING OF CONCRETE</a:t>
            </a:r>
            <a:endParaRPr lang="en-US" sz="3600" i="1" dirty="0">
              <a:latin typeface="Arial Black" pitchFamily="34" charset="0"/>
            </a:endParaRPr>
          </a:p>
        </p:txBody>
      </p:sp>
      <p:pic>
        <p:nvPicPr>
          <p:cNvPr id="1026" name="Picture 2" descr="C:\Documents and Settings\Administrator\My Documents\My Pictures\n.jpg"/>
          <p:cNvPicPr>
            <a:picLocks noChangeAspect="1" noChangeArrowheads="1"/>
          </p:cNvPicPr>
          <p:nvPr/>
        </p:nvPicPr>
        <p:blipFill>
          <a:blip r:embed="rId2"/>
          <a:srcRect/>
          <a:stretch>
            <a:fillRect/>
          </a:stretch>
        </p:blipFill>
        <p:spPr bwMode="auto">
          <a:xfrm>
            <a:off x="381000" y="3810000"/>
            <a:ext cx="3048000" cy="2133600"/>
          </a:xfrm>
          <a:prstGeom prst="rect">
            <a:avLst/>
          </a:prstGeom>
          <a:noFill/>
        </p:spPr>
      </p:pic>
      <p:pic>
        <p:nvPicPr>
          <p:cNvPr id="1027" name="Picture 3" descr="C:\Documents and Settings\Administrator\My Documents\My Pictures\imagesCAMM3X93.jpg"/>
          <p:cNvPicPr>
            <a:picLocks noChangeAspect="1" noChangeArrowheads="1"/>
          </p:cNvPicPr>
          <p:nvPr/>
        </p:nvPicPr>
        <p:blipFill>
          <a:blip r:embed="rId3"/>
          <a:srcRect/>
          <a:stretch>
            <a:fillRect/>
          </a:stretch>
        </p:blipFill>
        <p:spPr bwMode="auto">
          <a:xfrm>
            <a:off x="4114800" y="3276600"/>
            <a:ext cx="3867150" cy="27432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6553200" cy="1524000"/>
          </a:xfrm>
        </p:spPr>
        <p:txBody>
          <a:bodyPr>
            <a:normAutofit fontScale="90000"/>
          </a:bodyPr>
          <a:lstStyle/>
          <a:p>
            <a:r>
              <a:rPr lang="en-US" dirty="0" smtClean="0"/>
              <a:t>Concrete truck mixer</a:t>
            </a:r>
            <a:br>
              <a:rPr lang="en-US" dirty="0" smtClean="0"/>
            </a:br>
            <a:r>
              <a:rPr lang="en-US" dirty="0" smtClean="0"/>
              <a:t>Chutes</a:t>
            </a:r>
            <a:br>
              <a:rPr lang="en-US" dirty="0" smtClean="0"/>
            </a:br>
            <a:endParaRPr lang="en-US" dirty="0"/>
          </a:p>
        </p:txBody>
      </p:sp>
      <p:sp>
        <p:nvSpPr>
          <p:cNvPr id="3" name="Content Placeholder 2"/>
          <p:cNvSpPr>
            <a:spLocks noGrp="1"/>
          </p:cNvSpPr>
          <p:nvPr>
            <p:ph idx="1"/>
          </p:nvPr>
        </p:nvSpPr>
        <p:spPr>
          <a:xfrm>
            <a:off x="304800" y="3048000"/>
            <a:ext cx="7467600" cy="3078163"/>
          </a:xfrm>
        </p:spPr>
        <p:txBody>
          <a:bodyPr>
            <a:normAutofit fontScale="85000" lnSpcReduction="10000"/>
          </a:bodyPr>
          <a:lstStyle/>
          <a:p>
            <a:r>
              <a:rPr lang="en-US" dirty="0" smtClean="0"/>
              <a:t>Concrete truck mixer is used for transit the ready mixed concrete from concrete batching plant or mixing factory to </a:t>
            </a:r>
            <a:r>
              <a:rPr lang="en-US" dirty="0" err="1" smtClean="0"/>
              <a:t>constrution</a:t>
            </a:r>
            <a:r>
              <a:rPr lang="en-US" dirty="0" smtClean="0"/>
              <a:t>  site .</a:t>
            </a:r>
          </a:p>
          <a:p>
            <a:r>
              <a:rPr lang="en-US" dirty="0" smtClean="0"/>
              <a:t>charged with dry materials and water, with the mixing occurring during transport, the mixing bin is driven by a hydraulic motor with power take off from the engine of truck mixer, about 12-16rpm</a:t>
            </a:r>
            <a:endParaRPr lang="en-US" dirty="0"/>
          </a:p>
        </p:txBody>
      </p:sp>
      <p:sp>
        <p:nvSpPr>
          <p:cNvPr id="4" name="Cloud Callout 3"/>
          <p:cNvSpPr/>
          <p:nvPr/>
        </p:nvSpPr>
        <p:spPr>
          <a:xfrm>
            <a:off x="6400800" y="228600"/>
            <a:ext cx="2743200" cy="1219200"/>
          </a:xfrm>
          <a:prstGeom prst="cloudCallout">
            <a:avLst>
              <a:gd name="adj1" fmla="val -50004"/>
              <a:gd name="adj2" fmla="val 87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METHOD</a:t>
            </a:r>
            <a:endParaRPr lang="en-US" sz="20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467600" cy="5440363"/>
          </a:xfrm>
        </p:spPr>
        <p:txBody>
          <a:bodyPr>
            <a:normAutofit fontScale="85000" lnSpcReduction="20000"/>
          </a:bodyPr>
          <a:lstStyle/>
          <a:p>
            <a:r>
              <a:rPr lang="en-US" dirty="0" smtClean="0"/>
              <a:t>From  the truck  it may go onto chutes to guide the viscous concrete directly to the job site. If the concrete truck mixer cannot get close enough to the site to use the chutes, the concrete may be discharged into a concrete pump connected to a flexible hose, or onto a conveyor belt which can be extended some distance. Boom pumps are also work with concrete truck mixers, a boom pump provides the means to move the material to precise locations, multi-floor buildings, and other distance prohibitive locations.</a:t>
            </a:r>
          </a:p>
          <a:p>
            <a:r>
              <a:rPr lang="en-US" dirty="0" smtClean="0"/>
              <a:t>Segregation</a:t>
            </a:r>
          </a:p>
          <a:p>
            <a:r>
              <a:rPr lang="en-US" dirty="0" smtClean="0"/>
              <a:t>Not more </a:t>
            </a:r>
            <a:r>
              <a:rPr lang="en-US" dirty="0" err="1" smtClean="0"/>
              <a:t>inclind</a:t>
            </a:r>
            <a:r>
              <a:rPr lang="en-US" dirty="0" smtClean="0"/>
              <a:t/>
            </a:r>
            <a:br>
              <a:rPr lang="en-US" dirty="0" smtClean="0"/>
            </a:br>
            <a:r>
              <a:rPr lang="en-US" dirty="0" smtClean="0"/>
              <a:t/>
            </a:r>
            <a:br>
              <a:rPr lang="en-US" dirty="0" smtClean="0"/>
            </a:b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t2.gstatic.com/images?q=tbn:ANd9GcSD7u4US5-pspPkg1dO7x4285lhvk59Phbpn0FTR-Yugm2F434I"/>
          <p:cNvPicPr>
            <a:picLocks noChangeAspect="1" noChangeArrowheads="1"/>
          </p:cNvPicPr>
          <p:nvPr/>
        </p:nvPicPr>
        <p:blipFill>
          <a:blip r:embed="rId2"/>
          <a:srcRect/>
          <a:stretch>
            <a:fillRect/>
          </a:stretch>
        </p:blipFill>
        <p:spPr bwMode="auto">
          <a:xfrm>
            <a:off x="381000" y="2209800"/>
            <a:ext cx="3859304" cy="3200400"/>
          </a:xfrm>
          <a:prstGeom prst="rect">
            <a:avLst/>
          </a:prstGeom>
          <a:noFill/>
        </p:spPr>
      </p:pic>
      <p:pic>
        <p:nvPicPr>
          <p:cNvPr id="45060" name="Picture 4" descr="http://t2.gstatic.com/images?q=tbn:ANd9GcQs7O8HV4RuXYwWGvyDqDYSMWghUme5Q9w9sQnmaXGW2JTOUIhIsmKGpbem"/>
          <p:cNvPicPr>
            <a:picLocks noChangeAspect="1" noChangeArrowheads="1"/>
          </p:cNvPicPr>
          <p:nvPr/>
        </p:nvPicPr>
        <p:blipFill>
          <a:blip r:embed="rId3"/>
          <a:srcRect/>
          <a:stretch>
            <a:fillRect/>
          </a:stretch>
        </p:blipFill>
        <p:spPr bwMode="auto">
          <a:xfrm>
            <a:off x="4495800" y="2209800"/>
            <a:ext cx="4267200" cy="3252439"/>
          </a:xfrm>
          <a:prstGeom prst="rect">
            <a:avLst/>
          </a:prstGeom>
          <a:noFill/>
        </p:spPr>
      </p:pic>
      <p:pic>
        <p:nvPicPr>
          <p:cNvPr id="13314" name="Picture 2" descr="http://t3.gstatic.com/images?q=tbn:ANd9GcSLL0N6N-_-7ArUC72-b3_LuPMaSx0cfRit-hQ6L2GhpFuInvOzWQ"/>
          <p:cNvPicPr>
            <a:picLocks noChangeAspect="1" noChangeArrowheads="1"/>
          </p:cNvPicPr>
          <p:nvPr/>
        </p:nvPicPr>
        <p:blipFill>
          <a:blip r:embed="rId4"/>
          <a:srcRect/>
          <a:stretch>
            <a:fillRect/>
          </a:stretch>
        </p:blipFill>
        <p:spPr bwMode="auto">
          <a:xfrm>
            <a:off x="8033750" y="5638800"/>
            <a:ext cx="1110249" cy="1219200"/>
          </a:xfrm>
          <a:prstGeom prst="rect">
            <a:avLst/>
          </a:prstGeom>
          <a:noFill/>
        </p:spPr>
      </p:pic>
      <p:pic>
        <p:nvPicPr>
          <p:cNvPr id="13315" name="Picture 3" descr="C:\Documents and Settings\Administrator\My Documents\My Pictures\imagesCANAVKXL.jpg"/>
          <p:cNvPicPr>
            <a:picLocks noChangeAspect="1" noChangeArrowheads="1"/>
          </p:cNvPicPr>
          <p:nvPr/>
        </p:nvPicPr>
        <p:blipFill>
          <a:blip r:embed="rId5"/>
          <a:srcRect/>
          <a:stretch>
            <a:fillRect/>
          </a:stretch>
        </p:blipFill>
        <p:spPr bwMode="auto">
          <a:xfrm>
            <a:off x="0" y="5681662"/>
            <a:ext cx="1176338" cy="1176338"/>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fill="hold"/>
                                        <p:tgtEl>
                                          <p:spTgt spid="45060"/>
                                        </p:tgtEl>
                                        <p:attrNameLst>
                                          <p:attrName>ppt_x</p:attrName>
                                        </p:attrNameLst>
                                      </p:cBhvr>
                                      <p:tavLst>
                                        <p:tav tm="0">
                                          <p:val>
                                            <p:strVal val="1+#ppt_w/2"/>
                                          </p:val>
                                        </p:tav>
                                        <p:tav tm="100000">
                                          <p:val>
                                            <p:strVal val="#ppt_x"/>
                                          </p:val>
                                        </p:tav>
                                      </p:tavLst>
                                    </p:anim>
                                    <p:anim calcmode="lin" valueType="num">
                                      <p:cBhvr additive="base">
                                        <p:cTn id="14"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wipe(down)">
                                      <p:cBhvr>
                                        <p:cTn id="19" dur="500"/>
                                        <p:tgtEl>
                                          <p:spTgt spid="133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315"/>
                                        </p:tgtEl>
                                        <p:attrNameLst>
                                          <p:attrName>style.visibility</p:attrName>
                                        </p:attrNameLst>
                                      </p:cBhvr>
                                      <p:to>
                                        <p:strVal val="visible"/>
                                      </p:to>
                                    </p:set>
                                    <p:anim calcmode="lin" valueType="num">
                                      <p:cBhvr additive="base">
                                        <p:cTn id="24" dur="500" fill="hold"/>
                                        <p:tgtEl>
                                          <p:spTgt spid="13315"/>
                                        </p:tgtEl>
                                        <p:attrNameLst>
                                          <p:attrName>ppt_x</p:attrName>
                                        </p:attrNameLst>
                                      </p:cBhvr>
                                      <p:tavLst>
                                        <p:tav tm="0">
                                          <p:val>
                                            <p:strVal val="#ppt_x"/>
                                          </p:val>
                                        </p:tav>
                                        <p:tav tm="100000">
                                          <p:val>
                                            <p:strVal val="#ppt_x"/>
                                          </p:val>
                                        </p:tav>
                                      </p:tavLst>
                                    </p:anim>
                                    <p:anim calcmode="lin" valueType="num">
                                      <p:cBhvr additive="base">
                                        <p:cTn id="25"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467600" cy="1143000"/>
          </a:xfrm>
        </p:spPr>
        <p:txBody>
          <a:bodyPr/>
          <a:lstStyle/>
          <a:p>
            <a:r>
              <a:rPr lang="en-US" dirty="0" smtClean="0"/>
              <a:t>Pumps</a:t>
            </a:r>
            <a:endParaRPr lang="en-US" dirty="0"/>
          </a:p>
        </p:txBody>
      </p:sp>
      <p:sp>
        <p:nvSpPr>
          <p:cNvPr id="3" name="Content Placeholder 2"/>
          <p:cNvSpPr>
            <a:spLocks noGrp="1"/>
          </p:cNvSpPr>
          <p:nvPr>
            <p:ph idx="1"/>
          </p:nvPr>
        </p:nvSpPr>
        <p:spPr>
          <a:xfrm>
            <a:off x="304800" y="1600200"/>
            <a:ext cx="7467600" cy="4495800"/>
          </a:xfrm>
        </p:spPr>
        <p:txBody>
          <a:bodyPr>
            <a:normAutofit fontScale="85000" lnSpcReduction="20000"/>
          </a:bodyPr>
          <a:lstStyle/>
          <a:p>
            <a:r>
              <a:rPr lang="en-US" dirty="0" smtClean="0"/>
              <a:t>Used to convey concrete directly from central discharge point at jobsite to formwork or to secondary discharge point</a:t>
            </a:r>
          </a:p>
          <a:p>
            <a:r>
              <a:rPr lang="en-US" dirty="0" smtClean="0"/>
              <a:t>Types =2</a:t>
            </a:r>
          </a:p>
          <a:p>
            <a:r>
              <a:rPr lang="en-US" dirty="0" smtClean="0"/>
              <a:t>First attach to truck known as a trailer-mounted </a:t>
            </a:r>
            <a:r>
              <a:rPr lang="en-US" dirty="0" smtClean="0">
                <a:hlinkClick r:id="rId2"/>
              </a:rPr>
              <a:t>boom</a:t>
            </a:r>
            <a:endParaRPr lang="en-US" dirty="0" smtClean="0"/>
          </a:p>
          <a:p>
            <a:r>
              <a:rPr lang="en-US" dirty="0" smtClean="0"/>
              <a:t>mounted on a truck and known as a truck-mounted concrete pump </a:t>
            </a:r>
          </a:p>
          <a:p>
            <a:r>
              <a:rPr lang="en-US" dirty="0" smtClean="0"/>
              <a:t>Move concrete over relatively long distances. Up to 8 m (25 </a:t>
            </a:r>
            <a:r>
              <a:rPr lang="en-US" dirty="0" smtClean="0"/>
              <a:t>ft)s</a:t>
            </a:r>
          </a:p>
          <a:p>
            <a:r>
              <a:rPr lang="en-US" dirty="0" smtClean="0"/>
              <a:t>Pipelines take up little space and can be readily extended. </a:t>
            </a:r>
          </a:p>
          <a:p>
            <a:endParaRPr lang="en-US" dirty="0" smtClean="0"/>
          </a:p>
        </p:txBody>
      </p:sp>
      <p:sp>
        <p:nvSpPr>
          <p:cNvPr id="4" name="Cloud Callout 3"/>
          <p:cNvSpPr/>
          <p:nvPr/>
        </p:nvSpPr>
        <p:spPr>
          <a:xfrm>
            <a:off x="6400800" y="228600"/>
            <a:ext cx="2743200" cy="1219200"/>
          </a:xfrm>
          <a:prstGeom prst="cloudCallout">
            <a:avLst>
              <a:gd name="adj1" fmla="val -50004"/>
              <a:gd name="adj2" fmla="val 87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METHOD</a:t>
            </a:r>
            <a:endParaRPr lang="en-US" sz="2000"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28600" y="152400"/>
            <a:ext cx="7039940" cy="3733800"/>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a:srcRect/>
          <a:stretch>
            <a:fillRect/>
          </a:stretch>
        </p:blipFill>
        <p:spPr bwMode="auto">
          <a:xfrm>
            <a:off x="381000" y="4038600"/>
            <a:ext cx="3593353" cy="2819400"/>
          </a:xfrm>
          <a:prstGeom prst="rect">
            <a:avLst/>
          </a:prstGeom>
          <a:noFill/>
          <a:ln w="9525">
            <a:noFill/>
            <a:miter lim="800000"/>
            <a:headEnd/>
            <a:tailEnd/>
          </a:ln>
          <a:effectLst/>
        </p:spPr>
      </p:pic>
      <p:pic>
        <p:nvPicPr>
          <p:cNvPr id="10242" name="Picture 2" descr="http://t3.gstatic.com/images?q=tbn:ANd9GcSLL0N6N-_-7ArUC72-b3_LuPMaSx0cfRit-hQ6L2GhpFuInvOzWQ"/>
          <p:cNvPicPr>
            <a:picLocks noChangeAspect="1" noChangeArrowheads="1"/>
          </p:cNvPicPr>
          <p:nvPr/>
        </p:nvPicPr>
        <p:blipFill>
          <a:blip r:embed="rId4"/>
          <a:srcRect/>
          <a:stretch>
            <a:fillRect/>
          </a:stretch>
        </p:blipFill>
        <p:spPr bwMode="auto">
          <a:xfrm>
            <a:off x="7686796" y="5257800"/>
            <a:ext cx="1457203" cy="1600200"/>
          </a:xfrm>
          <a:prstGeom prst="rect">
            <a:avLst/>
          </a:prstGeom>
          <a:noFill/>
        </p:spPr>
      </p:pic>
      <p:pic>
        <p:nvPicPr>
          <p:cNvPr id="10243" name="Picture 3" descr="C:\Documents and Settings\Administrator\My Documents\My Pictures\imagesCANAVKXL.jpg"/>
          <p:cNvPicPr>
            <a:picLocks noChangeAspect="1" noChangeArrowheads="1"/>
          </p:cNvPicPr>
          <p:nvPr/>
        </p:nvPicPr>
        <p:blipFill>
          <a:blip r:embed="rId5"/>
          <a:srcRect/>
          <a:stretch>
            <a:fillRect/>
          </a:stretch>
        </p:blipFill>
        <p:spPr bwMode="auto">
          <a:xfrm>
            <a:off x="8120062" y="0"/>
            <a:ext cx="1023938" cy="1023938"/>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down)">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 calcmode="lin" valueType="num">
                                      <p:cBhvr additive="base">
                                        <p:cTn id="12" dur="500" fill="hold"/>
                                        <p:tgtEl>
                                          <p:spTgt spid="47107"/>
                                        </p:tgtEl>
                                        <p:attrNameLst>
                                          <p:attrName>ppt_x</p:attrName>
                                        </p:attrNameLst>
                                      </p:cBhvr>
                                      <p:tavLst>
                                        <p:tav tm="0">
                                          <p:val>
                                            <p:strVal val="#ppt_x"/>
                                          </p:val>
                                        </p:tav>
                                        <p:tav tm="100000">
                                          <p:val>
                                            <p:strVal val="#ppt_x"/>
                                          </p:val>
                                        </p:tav>
                                      </p:tavLst>
                                    </p:anim>
                                    <p:anim calcmode="lin" valueType="num">
                                      <p:cBhvr additive="base">
                                        <p:cTn id="13"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42"/>
                                        </p:tgtEl>
                                        <p:attrNameLst>
                                          <p:attrName>style.visibility</p:attrName>
                                        </p:attrNameLst>
                                      </p:cBhvr>
                                      <p:to>
                                        <p:strVal val="visible"/>
                                      </p:to>
                                    </p:set>
                                    <p:anim calcmode="lin" valueType="num">
                                      <p:cBhvr additive="base">
                                        <p:cTn id="18" dur="500" fill="hold"/>
                                        <p:tgtEl>
                                          <p:spTgt spid="10242"/>
                                        </p:tgtEl>
                                        <p:attrNameLst>
                                          <p:attrName>ppt_x</p:attrName>
                                        </p:attrNameLst>
                                      </p:cBhvr>
                                      <p:tavLst>
                                        <p:tav tm="0">
                                          <p:val>
                                            <p:strVal val="#ppt_x"/>
                                          </p:val>
                                        </p:tav>
                                        <p:tav tm="100000">
                                          <p:val>
                                            <p:strVal val="#ppt_x"/>
                                          </p:val>
                                        </p:tav>
                                      </p:tavLst>
                                    </p:anim>
                                    <p:anim calcmode="lin" valueType="num">
                                      <p:cBhvr additive="base">
                                        <p:cTn id="19"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43"/>
                                        </p:tgtEl>
                                        <p:attrNameLst>
                                          <p:attrName>style.visibility</p:attrName>
                                        </p:attrNameLst>
                                      </p:cBhvr>
                                      <p:to>
                                        <p:strVal val="visible"/>
                                      </p:to>
                                    </p:set>
                                    <p:animEffect transition="in" filter="fade">
                                      <p:cBhvr>
                                        <p:cTn id="24"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7467600" cy="1249362"/>
          </a:xfrm>
        </p:spPr>
        <p:txBody>
          <a:bodyPr>
            <a:normAutofit/>
          </a:bodyPr>
          <a:lstStyle/>
          <a:p>
            <a:r>
              <a:rPr lang="en-US" sz="3200" b="1" dirty="0" smtClean="0"/>
              <a:t> Buggies</a:t>
            </a:r>
            <a:endParaRPr lang="en-US" sz="3200" b="1" dirty="0"/>
          </a:p>
        </p:txBody>
      </p:sp>
      <p:sp>
        <p:nvSpPr>
          <p:cNvPr id="3" name="Content Placeholder 2"/>
          <p:cNvSpPr>
            <a:spLocks noGrp="1"/>
          </p:cNvSpPr>
          <p:nvPr>
            <p:ph idx="1"/>
          </p:nvPr>
        </p:nvSpPr>
        <p:spPr>
          <a:xfrm>
            <a:off x="152400" y="2590800"/>
            <a:ext cx="8534400" cy="4267200"/>
          </a:xfrm>
        </p:spPr>
        <p:txBody>
          <a:bodyPr>
            <a:normAutofit fontScale="85000" lnSpcReduction="10000"/>
          </a:bodyPr>
          <a:lstStyle/>
          <a:p>
            <a:r>
              <a:rPr lang="en-US" dirty="0" smtClean="0"/>
              <a:t>A concrete buggy is a type of ride-on equipment used to transport heavy materials.</a:t>
            </a:r>
          </a:p>
          <a:p>
            <a:r>
              <a:rPr lang="en-US" dirty="0" smtClean="0"/>
              <a:t> Though its name indicates its common use for mixing concrete, a concrete buggy has a variety of uses.</a:t>
            </a:r>
          </a:p>
          <a:p>
            <a:r>
              <a:rPr lang="en-US" b="1" dirty="0" smtClean="0"/>
              <a:t>Uses</a:t>
            </a:r>
          </a:p>
          <a:p>
            <a:r>
              <a:rPr lang="en-US" dirty="0" smtClean="0"/>
              <a:t>For concrete, a concrete buggy is used to deliver and move a small load of ready-mix concrete. It can also be used for landscaping purposes, such as moving fill. </a:t>
            </a:r>
            <a:br>
              <a:rPr lang="en-US" dirty="0" smtClean="0"/>
            </a:br>
            <a:r>
              <a:rPr lang="en-US" dirty="0" smtClean="0"/>
              <a:t/>
            </a:r>
            <a:br>
              <a:rPr lang="en-US" dirty="0" smtClean="0"/>
            </a:br>
            <a:endParaRPr lang="en-US" dirty="0" smtClean="0"/>
          </a:p>
          <a:p>
            <a:endParaRPr lang="en-US" dirty="0"/>
          </a:p>
        </p:txBody>
      </p:sp>
      <p:sp>
        <p:nvSpPr>
          <p:cNvPr id="4" name="Cloud Callout 3"/>
          <p:cNvSpPr/>
          <p:nvPr/>
        </p:nvSpPr>
        <p:spPr>
          <a:xfrm>
            <a:off x="5638800" y="304800"/>
            <a:ext cx="2895600" cy="1371600"/>
          </a:xfrm>
          <a:prstGeom prst="cloudCallout">
            <a:avLst>
              <a:gd name="adj1" fmla="val -50004"/>
              <a:gd name="adj2" fmla="val 87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METHOD</a:t>
            </a:r>
            <a:endParaRPr lang="en-US" sz="20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81400"/>
            <a:ext cx="7772400" cy="2895601"/>
          </a:xfrm>
        </p:spPr>
        <p:txBody>
          <a:bodyPr>
            <a:normAutofit fontScale="77500" lnSpcReduction="20000"/>
          </a:bodyPr>
          <a:lstStyle/>
          <a:p>
            <a:r>
              <a:rPr lang="en-US" b="1" dirty="0" smtClean="0"/>
              <a:t>Benefits</a:t>
            </a:r>
          </a:p>
          <a:p>
            <a:r>
              <a:rPr lang="en-US" dirty="0" smtClean="0"/>
              <a:t>Because of their small sizes, concrete buggies can access many small spaces, and because they run on gasoline, they allow you to move materials </a:t>
            </a:r>
            <a:r>
              <a:rPr lang="en-US" smtClean="0"/>
              <a:t>more </a:t>
            </a:r>
            <a:r>
              <a:rPr lang="en-US" smtClean="0"/>
              <a:t>quickly. </a:t>
            </a:r>
            <a:r>
              <a:rPr lang="en-US" dirty="0" smtClean="0"/>
              <a:t>Concrete buggies also reduce your risk of injury while performing a </a:t>
            </a:r>
            <a:r>
              <a:rPr lang="en-US" dirty="0" smtClean="0">
                <a:hlinkClick r:id="rId2"/>
              </a:rPr>
              <a:t>job</a:t>
            </a:r>
            <a:r>
              <a:rPr lang="en-US" dirty="0" smtClean="0"/>
              <a:t> because there is no heavy lifting involved. </a:t>
            </a:r>
            <a:br>
              <a:rPr lang="en-US" dirty="0" smtClean="0"/>
            </a:br>
            <a:r>
              <a:rPr lang="en-US" dirty="0" smtClean="0"/>
              <a:t/>
            </a:r>
            <a:br>
              <a:rPr lang="en-US" dirty="0" smtClean="0"/>
            </a:br>
            <a:endParaRPr lang="en-US" dirty="0"/>
          </a:p>
        </p:txBody>
      </p:sp>
      <p:pic>
        <p:nvPicPr>
          <p:cNvPr id="16385" name="Picture 1" descr="C:\Documents and Settings\Administrator\My Documents\My Pictures\Concrete_buggy_WB6500_v0_jpg_200x200.jpg"/>
          <p:cNvPicPr>
            <a:picLocks noChangeAspect="1" noChangeArrowheads="1"/>
          </p:cNvPicPr>
          <p:nvPr/>
        </p:nvPicPr>
        <p:blipFill>
          <a:blip r:embed="rId3"/>
          <a:srcRect/>
          <a:stretch>
            <a:fillRect/>
          </a:stretch>
        </p:blipFill>
        <p:spPr bwMode="auto">
          <a:xfrm>
            <a:off x="5029200" y="609600"/>
            <a:ext cx="3606800" cy="2667000"/>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457199" y="457200"/>
            <a:ext cx="4337723" cy="289560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385"/>
                                        </p:tgtEl>
                                        <p:attrNameLst>
                                          <p:attrName>style.visibility</p:attrName>
                                        </p:attrNameLst>
                                      </p:cBhvr>
                                      <p:to>
                                        <p:strVal val="visible"/>
                                      </p:to>
                                    </p:set>
                                    <p:animEffect transition="in" filter="box(in)">
                                      <p:cBhvr>
                                        <p:cTn id="1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7467600" cy="1143000"/>
          </a:xfrm>
        </p:spPr>
        <p:txBody>
          <a:bodyPr>
            <a:normAutofit fontScale="90000"/>
          </a:bodyPr>
          <a:lstStyle/>
          <a:p>
            <a:r>
              <a:rPr lang="en-US" dirty="0" smtClean="0"/>
              <a:t>Pneumatic guns</a:t>
            </a:r>
            <a:br>
              <a:rPr lang="en-US" dirty="0" smtClean="0"/>
            </a:br>
            <a:r>
              <a:rPr lang="en-US" dirty="0" smtClean="0"/>
              <a:t>(</a:t>
            </a:r>
            <a:r>
              <a:rPr lang="en-US" dirty="0" err="1" smtClean="0"/>
              <a:t>shotcrete</a:t>
            </a:r>
            <a:r>
              <a:rPr lang="en-US" dirty="0" smtClean="0"/>
              <a:t>)</a:t>
            </a:r>
            <a:endParaRPr lang="en-US" dirty="0"/>
          </a:p>
        </p:txBody>
      </p:sp>
      <p:sp>
        <p:nvSpPr>
          <p:cNvPr id="3" name="Content Placeholder 2"/>
          <p:cNvSpPr>
            <a:spLocks noGrp="1"/>
          </p:cNvSpPr>
          <p:nvPr>
            <p:ph idx="1"/>
          </p:nvPr>
        </p:nvSpPr>
        <p:spPr>
          <a:xfrm>
            <a:off x="228600" y="3352800"/>
            <a:ext cx="6553200" cy="2133601"/>
          </a:xfrm>
        </p:spPr>
        <p:txBody>
          <a:bodyPr>
            <a:normAutofit fontScale="92500"/>
          </a:bodyPr>
          <a:lstStyle/>
          <a:p>
            <a:endParaRPr lang="en-US" dirty="0" smtClean="0"/>
          </a:p>
          <a:p>
            <a:r>
              <a:rPr lang="en-US" dirty="0" smtClean="0"/>
              <a:t>Used where concrete is to be placed in difficult locations and where thin sections and </a:t>
            </a:r>
            <a:r>
              <a:rPr lang="en-US" dirty="0" smtClean="0"/>
              <a:t>large areas </a:t>
            </a:r>
            <a:r>
              <a:rPr lang="en-US" dirty="0" smtClean="0"/>
              <a:t>are needed</a:t>
            </a:r>
          </a:p>
          <a:p>
            <a:endParaRPr lang="en-US" dirty="0" smtClean="0"/>
          </a:p>
          <a:p>
            <a:endParaRPr lang="en-US" dirty="0" smtClean="0"/>
          </a:p>
          <a:p>
            <a:pPr>
              <a:buNone/>
            </a:pPr>
            <a:endParaRPr lang="en-US" dirty="0"/>
          </a:p>
        </p:txBody>
      </p:sp>
      <p:sp>
        <p:nvSpPr>
          <p:cNvPr id="4" name="Cloud Callout 3"/>
          <p:cNvSpPr/>
          <p:nvPr/>
        </p:nvSpPr>
        <p:spPr>
          <a:xfrm>
            <a:off x="5638800" y="762000"/>
            <a:ext cx="2895600" cy="1371600"/>
          </a:xfrm>
          <a:prstGeom prst="cloudCallout">
            <a:avLst>
              <a:gd name="adj1" fmla="val -50004"/>
              <a:gd name="adj2" fmla="val 87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p>
          <a:p>
            <a:pPr algn="ctr"/>
            <a:r>
              <a:rPr lang="en-US" sz="2000" dirty="0" smtClean="0"/>
              <a:t>METHOD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7391400" cy="4648200"/>
          </a:xfrm>
        </p:spPr>
        <p:txBody>
          <a:bodyPr>
            <a:normAutofit fontScale="92500" lnSpcReduction="10000"/>
          </a:bodyPr>
          <a:lstStyle/>
          <a:p>
            <a:r>
              <a:rPr lang="en-US" b="1" dirty="0" err="1" smtClean="0"/>
              <a:t>Shotcrete</a:t>
            </a:r>
            <a:r>
              <a:rPr lang="en-US" dirty="0" smtClean="0"/>
              <a:t> is </a:t>
            </a:r>
            <a:r>
              <a:rPr lang="en-US" dirty="0" smtClean="0">
                <a:hlinkClick r:id="rId2" action="ppaction://hlinkfile" tooltip="Concrete"/>
              </a:rPr>
              <a:t>concrete</a:t>
            </a:r>
            <a:r>
              <a:rPr lang="en-US" dirty="0" smtClean="0"/>
              <a:t> (or sometimes </a:t>
            </a:r>
            <a:r>
              <a:rPr lang="en-US" dirty="0" smtClean="0">
                <a:hlinkClick r:id="rId3" action="ppaction://hlinkfile" tooltip="Mortar (masonry)"/>
              </a:rPr>
              <a:t>mortar</a:t>
            </a:r>
            <a:r>
              <a:rPr lang="en-US" dirty="0" smtClean="0"/>
              <a:t>) conveyed through a hose and </a:t>
            </a:r>
            <a:r>
              <a:rPr lang="en-US" dirty="0" smtClean="0">
                <a:hlinkClick r:id="rId4" action="ppaction://hlinkfile" tooltip="Pneumatics"/>
              </a:rPr>
              <a:t>pneumatically</a:t>
            </a:r>
            <a:r>
              <a:rPr lang="en-US" dirty="0" smtClean="0"/>
              <a:t> projected at high </a:t>
            </a:r>
            <a:r>
              <a:rPr lang="en-US" dirty="0" smtClean="0">
                <a:hlinkClick r:id="rId5" action="ppaction://hlinkfile" tooltip="Velocity"/>
              </a:rPr>
              <a:t>velocity</a:t>
            </a:r>
            <a:r>
              <a:rPr lang="en-US" dirty="0" smtClean="0"/>
              <a:t> onto a surface, as a construction technique.</a:t>
            </a:r>
          </a:p>
          <a:p>
            <a:r>
              <a:rPr lang="en-US" dirty="0" err="1" smtClean="0"/>
              <a:t>Shotcrete</a:t>
            </a:r>
            <a:r>
              <a:rPr lang="en-US" dirty="0" smtClean="0"/>
              <a:t> undergoes placement and compaction at the same time due to the force with which it is projected from the nozzle. It can be impacted onto any type or shape of surface, including vertical or overhead areas.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data:image/jpg;base64,/9j/4AAQSkZJRgABAQAAAQABAAD/2wBDAAkGBwgHBgkIBwgKCgkLDRYPDQwMDRsUFRAWIB0iIiAdHx8kKDQsJCYxJx8fLT0tMTU3Ojo6Iys/RD84QzQ5Ojf/2wBDAQoKCg0MDRoPDxo3JR8lNzc3Nzc3Nzc3Nzc3Nzc3Nzc3Nzc3Nzc3Nzc3Nzc3Nzc3Nzc3Nzc3Nzc3Nzc3Nzc3Nzf/wAARCACdAOwDASIAAhEBAxEB/8QAHAAAAgMBAQEBAAAAAAAAAAAABAUCAwYBBwAI/8QAPhAAAgECBQIEBQEHAgUEAwAAAQIDBBEABRIhMRNBBiJRYRQycYGRoRUjQrHB0fAHUhYkM2LxJYKS4TWywv/EABoBAAMBAQEBAAAAAAAAAAAAAAABAgMEBQb/xAArEQACAgEDAgUDBQEAAAAAAAAAAQIRAwQhMRJxFCJBUWETIzMkMjSBobH/2gAMAwEAAhEDEQA/ACv9L6Na+sfX8tPMlQfeyNb9SMeoxqURqfZd7qRvff8ATGF/0goTHHVVzXCyN0VHqAL3/XGxmfRWIrNuHsByTtfEYkqNM1uQxkQ/GxktdGQjQV/iG/OBPEUX/LpWRrqmom6ukcsnDj/43P1AwQ8pneHpkpZlYjkkEHFL1SRRfulEjMAL324PJ7/TD9yULKmKmkrIqiTVKkkSiOx+bcEED1se/HtziuuIijScsizyKyRkC+k2WxAOxOA0nGXCSkBEjwveNWsbxnSwHPlAuR9u/ajO54JaSJWYGYTaYZBsdRFkNu1vT84w2RtyGxyNLp+Ml3Z21xxtZAysCdXsQSbcfXF61MtQOnlkKmMmYfEMP3fvpGxb9B7nANXSn4Uz1xSSaMtrVNow6lSCd973/Xg4cw1L1UZamXpoWlBkdTttfg8/XAhMS09MaDNJDUVDzPLHF0XmILHYgqo+/Aw6p71WiSlKRPHI6EAjUwHCk9gbe5G2KNNLS1UUkkhaoliQXYlmc8bD+1hi6jiMjK1OUikjco2kjUwt8rEbC/3w4iky2IxQpEsY80iO8ajdy+1wR6n+h3wFm8jrlMpL/DIsGqONdzYkbE/W+wwwj6ERiWMDVIGdV5fUDx/ffthH4jqZTQooASF0AaOMam0uyi9+1j6fnFshAlPVU3TdYoJoamlpmUp02Zje5N/4iDe99/XCenzEGkIWRI6XQItCXZg5P2te+/Nj+MOZKOkpY9dNIsk8ED6iSWMt7khvXY3HoQMZen6lPU1gjgWSF5yVaONGlVTyRfYAAjc7i+1sZGppBV/DLVRJEs5Bjkj6JPk0kbEADa5NxbvxhTPVTV1ZUqpkMNWw0KFMSQyC1jc2v3uQPfBVL1LPJUfDxQoyaja8jJby2YGzDSzEta9xbtiyqjWnaSm+PWmL1P7iBypY6gNRUb2FtXBI+mKiS+CyreuoqZ5eoEqzEOtGEY6l21eX1Ftjx7gHCLOMwiq5o5oEJiSJklcizhdQtqsOx9trn1wY+USxTVM1RnVOt1/6qEkVClNgTfmwwrrYKlKorSVAkaojuXdSqg3F9uSSLeh2J+ujMhbQ/D0QojJOupkL9X5tV7bH0HA/8YBzmaBsmMiB2jmnD/u5AF1BjY235BIJG235ulgmjpaGOQv57OYgLKybXt6jf0v9cAVRjjpJoHZY1Mo06gY9Th9iCPmNrG1h/XCQwPMppleGKOpIp5YSQsVhp8xBBPPO+/rthnFQU1BNLNHE8CU4JMvWsJGAFx3uCBf772wmznMVikgMdJZo0ZdczXLG5BOngeYEjnH1FRz5l4ikpswqqiRVMilg+k29uwvtiqEOqGtlrVnTI5en3XqGxka2/mI0i1+T83HGLHo48zoRNmtXWu6A9Xy3QMLA8D9B64hQUEGTVT0ydQVhAaIAkMVA327XIO/274FlzOT4qrp8s6scjM0oQG2hwTdLHjgn1wANYqqjipumtFUMWvriIQ3Zdh8x3sNr8/TFeZZ3SII9fSjkZAV0nzrsLWsLL/P8YFpsrqemtTJDEUZw0kLjhQBYLYf7T33v+v1PSU1Nrmio2kYk652QMy2PO+wbbcevF7YQH0tRWTESTIKKLqAtErM0shI3IHO+xuSDv6Wwf8F1YiWhllnty04bSezWta4NtjxwNsBDxDRUg+Hy3rVCNwNLKUY278nV78W9sTjWrrXQ00JpWD7dQedhsCVa21ifv+MMC2pnigCK80iG121yXlv31NvZfQi2BDm+WaUHxBWygaQPl9uMSTIaOl8+YJJIHudbPYLtsGtz9b4Lp8lyuKJVkjo425IkGq/uD6YTGereGqCTK8goKeocRsokeQBhe5B7/wCcYOkkjinVowNIbduBcLbk84Z0+XQQr516j73Z9+fbtiVTQ09QpugR2v5lG98OmkNyt2ZysrzTwRPJMHbrRKVttpvvtyecWVU7KFEg6UYUAkbsbITsN/7/AExfU5PAZGjkZjc6iQN9hsbnbtjLZhLmkMvRkneTQ4Dx9P8AhNlsCLE87f1xDbRSSYVm0q/H0qU0MTyyLeOQG5FrHf1HPc7nFkOV1VWgWijDLc3mkAC2JJH1I3GJVEMck1HAhSGPSzw69mUa/Ttbf6e2HzeJMlo1WGKoDhRt0I2dR9wLYhJPdlNtLYCzPKqn4J5KiJJ5FVrlL2XixVfXn3xVR1dVUzSwQgwKZ387DzA6RcKDtz6/jBUXjbJpDYPVaNWnWKV2W/1AOFedVED1UU+WVCGFpi8xT/qRvpsQAflJHqL4qUUt0KLb2ZyRKagamkMoFayKUZrs80hPFu/6d+MOqWF5ljaExQyRtpKoQWPlJsSOP54z79CkqoFp+p1jHdWTzSSXay6tr/c7D9MPqCCSSmglQpC6WGxF3Gj+I+5/GFB7imqCEaGIosXleYOyIRd9fv8Ajck8jGbzj4mroj0R0lZY5FFrsFMi6hxYWNzjQgwQNEgIjM+sopBL9QH7m+259vfGMzzNz+zzHTEfvo7HpDUyEkX1/wCwbMd/XGj4IXI1SGlpqWSSmnAPQYHy6eqNyQR3IG49PzjLCd6iuqjTsq9WcyREgGO9r7i2xtcjYc298PqyBMopmlpgjyypZkMhu4IJLEcDT5jttt64ystVFQ5nUUkEYnaSqbou9yDfSbG3N9jsNrD3Bzo0sd0s86yCqr6LzyOkExJ1iIE76jcb87AW3G3qp8TyQUniKjmeCZ2p5TFHrcRjzEaSSbkgAWOwsebYcSTGTXIuiWKbpo0bFUKgbagLbDYqT229MZnx1WRVVfRiRhJKk7akUXD+Zbb8b7fnFRRLY0pZa/NXapnMFPrR0alnZd0AJCqLWv7c8HFE1TVipanqf3kehhFqAcEEqfMR81rW9sBUNc9TBWIsqNpjIWnEWoXFyb3+Y2BJ9LDHFml6sEMsKRiKMiKUP84OmwHvtaw/G+LZABLJMhoolDvYFw3UvaMi2zXuCPbbbCWspmmy6uctO0omtHTldQQdUX0252P64cPMBDl+sSBoZGTrHZbHba442G23fAlfTyS5VmJ1aJIHkWcR7KzBwRYckWLcnCQC+eniqxTK0w1wpIXhjGprXvbVwO/fbBs8tVUVjyUdEYZpSVMhXqsZNJIXUTwQBwOMUUtKph6kkgpol+Ij6lrAbJYb/X+fpg5a6D9oU9RTipqqvWgihbyIWCAXAO/rvigE+TUs1fUSST1E/VlXWTESWYEkEe2+n7Xw+jzXLsteVaoGNw2vSEDOxt2Yg/TF2U01XWyM9QRTULr+6SFwrOWG9ze5Fh3xbTZVQ5fVSFoVPEumVBI0Vu+/8PN74VgJI80qauB4KGjqmUnTrS51DfYkbA/24vidPlFXVwaanMDSo409FIybG+1z/F2353w8lzXKstpiGrIwwNwIP4rm9itxcDcfTFP7RqK6L4ikyomFySrySMse+3mAubXI5sON98AEKVYMvpYmaDpqQBNCliHAsCzC179ydrG2INn6sFSGVekDp8wOqNe1/f1/8YDjyHM8whD1lV0onF2jCagPZrc/m574c0OW5XSLA6U7Wcbl/M7HvxwLj5TzgAVx1lfXyasro+qVGlp5FChtr/N3Ptb+eL4ctzeVS65rHBc7xp1AFPpbth02ZUFPGiRzaFUHSCNAXbewA/TAdPnUVZHrarp10koNbgEgd7YAPSaP/UzwzU+WWsanba4mjNh9xcD840lBmuXZlGGy+up6gdhFKGx+bJsgqsndlqYWC35TdSPr/fAxpaqYJFl0khYOWBBKkffCjPq4Oien6FbP0VnNbVx1bRxwq0awlizdr7beuAJXLVK2ZamoEqqTw1hYjfgcHCHw4aseHIonzComeOItMJWJvva309PpbD2gklev6dGsZjRyUJFlYW8tjzbfEPd0QlSM745q3giooY6czPXqyreTQsCkkuWO57+3OEtLnM2VzxUWUwRTzXVIoHjDq4AG3/btye3fDLx1UxqUlSdz0o7aSNgx3Nh23/ljO5an7My+Krnl6dfmwIiZuYqb2v3bm/0xaikuNxRuUt+EajxB4qaJfh8vgQtqu7fMA977EW1EEDc+nOI5X+3s0yxax82MFYWLmmqKQBf/AJA3vb+eAvBApa6tmrCAKWFhHCCPTa5/B/T3x6O3R+F1RmMDTyMRlSW3qdGNurS2Z5/lNVEudRZdm1AaTMYUsvRm3muwIZW77X2P9MbWnjeOnSZAkMqyWIDAtJ5SdLN9fxjz/PpcokE8clVNRTUrLLFWSEylXL/J6kbG3pgPw9mVdTZzH8bmM0sFZKyw1jhtEx3VWX/3DcbGxuLYcFStmGR3KkeiO0LLE1giz6yA5u6vcbHuO1/fGerlQZe60tOtIsiO2opYySCwbkdxfk7H6jGhienFJACsd59atGg1sH9R3twLn0G++EtXKwigaYyAzwEFkjuxYWBJU7b8m+FJkxQZE4pIYpo51nUxaZWkcMwG5JW3pfi529bYykKwxZjmSxRCRUmZo+mLKAQLC/I3twL2tuBzpKGnMUxrnc1ARNMoEeq+25UgWABPHcX37YQUsceW1ddC/UmleZ3jWILbSRySflG9r8+nO4gbKcypVWborFDEKmREZ3QloiwuwsO59b7FcJPEbRy1NEJy4aKZhK7nVLLYKQf9xuQf8GNJMs9S1THU1UkUM/T6bR2BVrcFt7Eb2tyb/TGfejhEUlVUNTUzJUHVKSbtaOxAB254AxaIBK7Jq91afLadWkkPX0zybrbULj+Hubi/fF8eW1Nayq0sZlEJa7Elhsp3+5+YbbW7HA75h1JalsojnqnLXm6YKowDEHYi5+Ycb3GDaWGSsGXitmlQyxHpaEKrxcAG25Ftwb3wwBauppRFRQTyqkidSGVIn3Ja5BtxvbknbArVMtRV1MdKqRSMJllje7ubeYgjZRcX3F7euCKqmhnoTE6KvQrZYZqh1AB1KSCwO17237dsWHpRVdVX0lMsiPCI2eMFSrBNLWLC9vtyMICEC0cVS0swnrSVaBti9mKA9ve+49cBSI9PW0dXU9OnjjSBg07bnyqCoXm/f2+2CIHlSQQ09R0kLJE3wyAySOytbcnfYb8D2xW2V0tJU0wlllNSGDyRoNZSzbs57/Lc9hihFNRnmmq0ZKKnVpGgIg/eHUbljv63Hp98Uw0OcZrPN8WT1kXT0ZjoZlN9x9Pvzh3VZtQ5aquyxS19Oxic6Cmo2AJ2H0P/AIthbV+KGmqmkgj+KSILqmUkEHmwP+3kb+vfjC3AaZJk9FArSO7yVsR+eWM6bG2xPF9uTfDOrzGhopxI8wgWVzpTp6RrGzi5FtO/vzjAy+JMy/egSShWclY2PlFzwTybcA3wxyfw5Nn9KlbmGYGMBumOrcmwt68X7WvxgoZdW+K1SXSn7wAsGaMBLAH8XHqNt8RoEzeviMkcZEc25aTbYcEW3J35wfDkuQ5Its1eOZlJF3Ujvt5b7ffFdX4jp4JejADpcAEMPkFuQANtuBgA6PCNRUs8ua1muflRGQAR7tY7nGfzLw2xr5kpxLJHG2i57bXt2va+CajxBXiXVAgYNcKAu53/AEwzy6DxJXUqzPWmnF7JG+xC9ucMDR+MoanLlkkigaWCM2J1boO4PsPX7HAWQZdXVdK9UtIyNKdmby+UXAt3Pfj0OPQszhSpWQsAwa4ItfUD/Tc/YnCijieDLZU6RcQBI11HnT8pPf5bA/THn6bI06PX1Vyxp13L8upVSlSEq/xKRqSp82vU+9rbW3/QYZZbJOhlqjKkMS6nB3I07m1zxx9vfEIDTVtEKjKQBNH01cX8qm579xcfoMLK5Zo8smtWB4wjHQE0nW1gDz6ltvf2x1LeW55r4MvXxS5zWQUr3tVSIrseQpNz97YA8WwHPswrngZRFEfhqVewWPbb/wB19/bD/LoTFnM9VsTS0rsDe/mIsP64zGd1rZVlSBbrVSDQigcMdyftz9cdWNJyM35ca+TK5L4jrslkMUbOov51PY/TGwyrxfmWaTCiy6pgimlRluxtf1Av3xh80yWpoqWCrmJPXJDg/wALc2xPw3ItJn2WO7aFNQqu3oCbH+eM5w3s0x5pJdPoOKnLs6kjlSqhqRFC7SuvT322LWG5077nYb40uWZ9EfC37LzCmM8EY109jxpvp1en1G/bvh5VLFT08lNSxhgIqgKkfnAXSdVt/Xfnvjy6CseJ4k6bTQyEakW+pr7FRt349cZpuWwONbo9oyKrpsp8H0M1XJDPE20gje5FyPlN97D/APW3Jwur88y6eZIqDLKiQqysZXmEYJtyAOdlPNt/fCHIM2ir/C9bQwUqxwwzrKsY3MaagG5vxsbYslZjYqPPE+oMx0rY+3v/ADGKozNlQfELCstWqvTulrEXCA33KngHuRxf0GFOamgoq+pSTRLVMv7sE3smgbWv/wBoG/pbDejrIpYrzRnoshiVm3QncbgfLfcAnCnxE8VFN+9iQrHCUVnBJVNJsbexsOPT64SBszOeNmNHKZIF0wxuCzNIWaK+nygHb34OJ5Tk1VWPUySVLLUUz6Y6pBYta99QP29O+B6ythrInjpKJtE8qBpiSqggW4G5va+/pidBlcucV2ZU1ZVzJ0WBaOLZSxNtxfe59e2KEWPIlNUyvRCDquCHiUtIbgqWN124B29du+A6fMqiqejoRA8MV9UE6pcts3F7C/NhhtX5c9AYYoa4RAxaVg1K7xnym6rttZSbYTDMIYRTQFWqKuKQNEZE6SuxduP4jyL8cHABfDAaimjnkRkrIZzDUCQEkK2oDm5W3t2uccaVKDMYviXKRLGpcLvq8tiNO5PF/pviLzhY2MssnmrRHUwUo8rk2sQw3PJ7/wBsNMupY6OUURUs4QF+iLXDCxJJ5BI/ngAzUc65YklPDAJpiEUuX26gDW2U8m52v2xZWpnk6wxyNcNpuYhpMe5uoC9rDnc3JG+CFrsooIwZi0WqFI0iiiEkgZS1nXgd9rm/PoMRl8QzvFHBTZYkEUqaUnqpDZTwSdrDj+WARZD4Tgi0SyzyS07MHaKQFVYsLEnuLDue43xbUvlHh6aOemhiYSRlCqyglWVrgnnY8X9u2BosozfNY4p6nNmkoCQkogDBmG44I3NvXtgmPwfltLKj1M71ERBWzlRqNtjsdrf1wWALSZ3DWZhNVZXk0tRWOFsNj0/cnf63O+1sQnbxVWz1CQ0ktPYjXAdux4B5HPHphzTyZT4fmkFHUQqlQbNEH1MCLgc9tu/GBZvHFJF+8po2Lg2BJ2Nht7Een9sF2AgHhfOK8s06sJ1OnpTXViLC1r7dz39cNcn8NRwU0i5tGiuGtcyXYbCwuOOPfAdV4wzOSNKinSOFNWgNz2uBbtYE/jCTMq7MqlfjJp2lAkKa0IG/PI++GBuYqrLctS0JRAlwtxpuebb+1/zhdW+LqT4hjThip50qSL/kYySq1VB8TVvIYlfpNb+I2uB6C++5w+y3LYJqcyUlDeItt1B1G7cm2FQM9G8O5x8dDLH1knMb6FkQbOOxsODbbFuaZpXZPF8VltMZ3Zgmlo2ZTfbcDnGfoaeanppPgKOONAbCG5uzd+CL/c+uJeH83nnnlo5aSjidVYuphFiR8pFzcXNuffHi4d8jcT6XPHpx+b1G2WZVmuSyyZhSDrTDzyU3HVRrbD3G/uPfFniGSjrcugqqKaRJWk0SwsPMH1+YkG1t9/TDeDrTw9HXFF5rqYYAik23BseRhTWPU05pmSoVknKjVJcBG3JF+/Ax6Ep5IyXTG/7PGUMTVylX9ATs8OS5g6sFcgC6WBB/w4zOR0c+eZh+0aueGVaSUwQRAWu/qRwCewvc9r41FTnlXR5bLXPAk6RMWaNbm6gX1E77YHybP5Mzj1VGWR0dNUFTGEHkluCSCALfnFPU5McXJw/0vwsMjUVL0KZMspcyoalqrSsrHprAwvoTfzA9jcD9MeZVmW1OXZj0JAUmicFWOwO9wb+nvj1+urHoIjKMshmgj2HTC6go76bXsB6YVyZnk2c3jqcqjqDDZvLzpPDAg3I+n4xr4qUo30Mx8NGMq61sZjOfEktZF8FSBYqe/wC80G2tzyR3sdvrh14E8OiaZcyrepFoBlo2VDuVv5hbm3YcnFyZZ4ecgyZNUwhTYqZSt9+AC9+2H1fnH7qBMvd4d0EaEEstuLab2t9LYwWoi3000zeemlFKVpoW+L8jWlpYM6ywinqGdkraeLbqb6rkXvt/QYoy6oTMY4zINUkbBlVhsT7402eRE5JpRY9XXvIpcXJHNjzxf8D1xj2gamrepH1HVvPCwWy/QjHQro4Xya6mqQ9MIHZUXpaLNcgkDex233xnc+pp506lVOkUsJXQpAXVHcbFv4jbf3JwdT1QlSzkABdidt/S+B83UyyhkYK6KF1E2uN+4wAZyMQQx1VG0jslTKjo4BCC5b15vcfg4qmzasoc3rVqFaKIt/zIgYgtbYeb+1ticFVrwRw1VO4Y9RkaLppYLa9mvsBz798fSVtXDUV70TRw5o8UaoSnVMoUji+wJtqw0Iaw5Ll37LNVDHBT1RQHrSOzMLm4JJIAI78WwvrJcsCRRw1r1tRDUh0dFLG/U1W/23sbfcdsNctoIzQxtmTTNG0WmWMkqpY/M9wdySRv2A2tgbxRlVDSwwS0UkVPTFjsJQDG4OoNueAVYbb7ne2GIVuzViVcVFSCI1LJI8UkbMAQvkKqLLvb1OL4Og4yuWoMxhq4mjczlGSwU2UDbTYhuPX6jHzZxlVLNUq8k9etWsaRJsI9OogLcAWG/NsLnr6s01GyU0FHTxz9OHS2p0e7jULk2I3vt2+mAAsZdMaaukUoxounBTtcIQFdiTcnbY2v7e2AswqaA0XwldVFnUMVaFTKV32ubAG633Bx2oy5swXMa2sMgWFo02kJCkEByLnve9vrgSpySuWlWGKKGVUkdC6/LpsGDXOw3HPO9jhgFTeJDNI8GXq8U7OiRgjS7sLbXG3r9tsCVMfimvn6TUEsPUudMcelGIHJ9+f1wzlGXZdVCeWqpklMcUkKxya216fNxsN77k84YweJFzWKSHL6czvGSQGn6TSWudh9sDGZzw3kcctXUDNRUQ1ENmRbd77lj6epxsYKLLKZitS0Aja2xp4whcfxbjYc7HvjOZh/xFmtQ0dPl7xVMMOshm1dVCRwx2IvvbvgLJvDNVW1hjzqKppy0YZHYi7je/qD2vxhUI2EsmSUdkl+ElEiqRHCgcEgm2y99/T2wqzKXKxFUlMkqWiBDMph6aoRcEgcjY+mDcup8uygyRUkKiTQwKyk9STa9wfTbtg0ZzSVtMjWlELKAJpE0bau1r3O38sAGMpq81FHUR5Vk0LIZVJja7mwBFwCd73O++Lz/wASRhUkWFSoFkDqukdgQPbD05vl8L2p5qeOIFxL0xpcqN7kkdjzbbfAdX4lyfqL8TUaSUGhRT3stttwN/qd/wAYLGayZfgwVu86iRQOq1yQTxfA2bU+U5hGZa6nCTHbrKdLajsLnvucKaWeupPDiSZs7tVdVW1SNuQWXTv32OFnjnNjGY6aIG4OskC97HYD748TTQ+7Lp92fS6h3ht80a6PwjQqywftLMArN+7dang2uQRb/N8Ks2oYqKVIKXM8xbSFLLMQ4ViCRYEexw+gOYz0MDURpRHJ+8R3VjYlL2uW5/OFdFJPU5wsWYPH1PiRG0egXYhef0Ax6sZb8HiztR3YlzNamgyJ6ls0qCJXMRRtIRlJsQf12xPw8s8ecU8ceYCaKJdcS3tdbWB0Eceh7d7bEh+Ma2GbJqahMuqoavWQxkHZSW3xo8odJJUCqEG9rb9sGohennL4Kw5azwiO4JHlnkL2O+wHpjFeNMhfw3X0+e5dK0MDsoqI4ttAf+IDtfuPXG1Z16ziAuiNxY2I++Ps2omz/KK6iqoheSMKoYkEsvG/27Y6sflwx7I4Z/ll3MvS01K0EPwzvVFdWqRn8kgIDc+vJ++NFFPTvRqgo+hrIeJI4lUsoNtmOzD69iPrgWGSBCUp0EaazYteIA6T5dhfaxG4wS9ZHJCtIoqYJ2u0awgAsqmxIJ2t7+m218c6irNZTlVWE1FmpVeCPTJrvLGxuQw5sx9jb6hffC+rgWQMEu6CNp4nOwAPY3+/59sGQ9ZVaaM3dSNatYXaxvYng2NttuMC5hJCkTOZNSFGlp2QXAPfn2v+T6Y0MhLrCRS6SoZFuU5IO+K5KhpWINww4xGpYOJwEsw8x1m7BrnbbbjC2olZmu8m6i2n1OIGEVskDR1CTPGoeIdMHzbg3tYbjk4DizhKKtmmpaRqqdoI0VGQ/KPLtY3G555t9cMMpy9TVK9axhg0gfJqYnY7KOQeMfPWZBQZkWgqJnMcfRUUi6XUk3HzX4so2+4w0BiJcwzOd3pus6xk3WnBOlSOLA7i2NDk8FTnFHBV+VZVd6dp7aVCsgN7Dvzv74Jq8viSdanLqJZJnJZpqpzKbE86RYX33vvzhBVnMpcrdetJFFAwD08aCNI2sTsBzbTa53xYja183h0ZVWU89RTxRONTGH/qarjzAC5J1cjjnsQcI4K6hGXRxxTCokp5ll6gAiRvOGCqrXYi4ubAEYL/AOEqOroTLGekHiUchm7XYXI7g9+MUy5XkuVUstPW5nCsaPI0aoVeSxAuD9D6XHp64AKpc7zys/aBpJUpZYAQscSWdmJBYb77evr9cUvkWaS0rVFT1aqsDnWkj31IQdh73vsN99sNqKtoZYZZ8ooZZZGYq95CpkPcn0Hft6YFmzDxFGXejENGFkClEHUKn/cGN/fAALS+FIVNJmZCLF0EYwTqQrTdwx7A2v69sO483y+loYxPUqQhMamOIoCwJtpAOxHBHvfGVgGaZnmXSzGqrNbxamS9g2l7FbDYC+wO+Ca3whU/tKVI5xBTai8ZqpLE7cW7tz2+mFsA5zfOsskihZ6+opyQZqdoVN1uLWb3BFrf0wri8WoqA9GGJdQZm1kuWG/Gwtzt74BpfBlczoaplhjZyqndrj/d6W9zz6YvfwxQ0KyR11WS+gBXKW0kD5gLnWv09MGwA1d4lq611qkpAtPHJe+5AG9gCfvt329MdqoKzM4Wq8uklqtHm07DpEnc6b2Xa3HHO18Ny/hqgy4wzojDV03CcysOCRfa2xBHrtgWLxLSU5eGmoIZqGJ+rGjpdor2BvfZt++GAvhykaPho6uSWpqlK3p06gVdmKnuTcC9tv1GGEPgH4qNZUzMxG1nRoGOlu4x1s8zKrqQ2W5fBBpi1q0igakvYWY27++AarPfE4ZJDV1YSVBIhiuFKn029QR9sG4wrOVzugyuFKyGQUXXDLIebKbAewPIwozGpjzrMaeKJOi0rhCXJbzXtf8Az0x69UvFU00sdWoZJE0SX1aSO/8ADjy7xLRR5TmuXPTib4dXGhpFsHsQbg8N2G3oMcOn2lvGmezq5N4n0ytHrOWQrT5RFTLI8dOiFNiBuBYNfe19r29RhNmc5pa2eaYKjdffff5P83+uHsKKMrhc6iklMdZK+be4vb69/TGM/wBTZaimy6VQ1hJUKGsNyNPY+9vtjrXJ5MjGeJ6yObN2qqQqV6qtGOb2A7Y2fgzNat8wSCogEUnRaUqBYrtYXH07YymfRQ5Rl/hx44lE3T+Ila27bg2+nbDnwFWLW5/WVJXZoWADHcYnUSrTTN8Ef1MEO/EXic5JO8SuKqqdydI8oiW+1zyScC5d/qNOsiftKiQoT88JIJH0POM5V5c2ceJ8ylnNoEqWBAPNjxftjeBaSamSmlpo3i06AjLtb0HcfbHVhi3ii/g48zSyS7lr5hHMYp6JldKhwYn7bg7G+4FwfW2DZHMUnwEry08sakRSdILsLLfUffttsR64T0FBHl0UlLSx6qeSbXEJJNkupuu25Fx233xGbO1ly8GqaaBTSfF6Yog2n94ASC3PmP8ALbGbVOh3Y1q+usEr0iDroF1EsWUN3s54BBI9vLhTW9CU1X/MqI5GLRCM9TSQSWNxsASeL+vrj6oppqzrSxPJI6RxlWlJcaiVN9+AQxFvQ+2IVoowKxWni0yID00bXoaw1GwufX0+uJGLqtE11XkZCx1ln2IbzbED13HOElZMyTX1ea2prGw7jb13w3zCqikklNOkzxyjytIttNu53J2OwO3OEFRUcm6s0YuTpvtfk/nCQBo/bCvL+y4ppkZA0mmMtcECwPqbdh9e2CaHK446yHM5qylpKk015KVdnVmJFyO21rjmxxCLLa/N4SKeuqJZ5IRpUsI0Q2uATwQeOLDub47lPh6ahkirqlLv02iljJ1tG6sRx6MtrG+257g4YDGJgjFJCxYMLJENjvudx9vXmxxLO6vMYKM1GVxwQOotI5RWkkWxtub3I329LfTEoyqHpkaRquiooso/2/35wVG5EMhWnDyW0hTIFD97H+/OJEYuPI85zOGnqp3+Ijq1ZY3jk1EPYlVI203Nh7XxODwfXtTLA9OFqFmuWG40lBe5H+0gfnnFf7bzqornoqFxRh7oIY2CqgvwL7c98E5hR5rPRkVWcTyglbgMVRltxa3rxfnFgNeh8JEpmhghlEQa5AAAA7AEi9+/sdscXPaWmRnZpJi7EKtOgJj2uAdXvYi4P1OIUGqWmjgdWtp0hQo8y2sO43sPU4+TLHp6dpGUgVMekmZxGSA2x8xvcKTcc7YQwbMPEtRUJKtPkwTWZW1TLrk0kWcXA29T6Wxz4jxBUxp8NSzrHGA0Y+GBWzGxI27Ag7X7nDKLMvDlIIg9csTpMZEEJMnTuDrGrgC+3ft9cQj8d0USpFDTSy9MaA8zEE/Ug7/X7YBGdX9v1mYtSVUlXqeX4SU6b8g2uLcbA/TGhynwxl9flsPxMVeZ2Qq8xmCgMRewU7m3bt7kYrn8aVktTLFl9G6VUjBURkQ3Ite4tcnYd/bfC5vEWZ5vMtJTxqKmRStlbQGYHUCe99j+mGA2fwLlkFQvxGZmSGRNOggCTVsQdiew++GEdFlOWEJTVUZQL0zHJGHdl3uGF7Nsb74zKQ5nKkiw5pNGGJUxzLaRpCDfyjcjnzcfe+CMu8HyyU5TMXigBOkFAGkNz23tY+5vhbgOJcz8MZTFFohgcMCoSE6nt/3EcgEXxXB49p4Q60eXTNGXJLIlwx7nbvjlPldLk861FX8OHW1ytOrDSNgQC1x2vZTg+gmqqimWWgqqIQEnSEo3I/Qc4TA9ErHjjhJjqGAG/wA3y48U8YZas3jeKKlkeRJ3E7IwYLGeXAv2259xjZeG/E9XncMQpBDJVQoBUUklld1H8SHvfm2Lq/KUkz+lzKmuKV6SVGDp5oZLjy8XvY98VdchTQ1pQ/7JglteRInXSWO4uCOPrfGe8XZXNXxRwo8bqs6kAqAGAU239caERyJQdMfMAHUgW5HH6YSZhpNTAIJEJkqlVVZzZU3LbDuLWxMaNpRbar1MR/qejpm9JTSgD4ekVCFO2rv/AEx3/SxpDnNSp4WnLccbjFfjKWpzjOpZxTMIjO0aMqMbgaRf9MNf9OcoqaHNswaphlReh+7Y/wAXmHP27Yx1f8eVG+lb8RFyKsuqU/bOaxNuPjJDt7njGjy6oV2JZhcEgD+WMpl1HUS53mk0ShyaqRApTg6idWr841lHQJSIgke0ik3NrknHo6d1iivg8/UL7su4wLSfDWEVwX3Oqy/Kdj339cLJqxnuIZlpEjgCxylRqVQyixJvtuDcHsMGzVIpoekYRIZlaJ2d9IiBBJbjmw24+uEDftQRhlqaeJWjAACFy2423v8Ay5xhlfmKgthjNl01WKlKieZ5oFRTNKSRr8m9r8bkY5V0xoZKwmoiiZiojQlPMdidNt/W/wDbAiiqrlqlqayeWeJUJ6z7Kxtewvbe52t3GIZlBUUJrY4VjjRVidBJZEZrAtpvt/u49fbGdlC/NHHxKLEzOAGUhgQpIFibfUHtvhXTlHklVo1ddJ19Q/It+bC17c4KzGq61YwadpESwsdgzWsT7bj84NoFgpaIVdKnxFQi20S+RT2a354PNsFgBwrVVBqJqWsFNBCejFCjWJJFwgJ442vycW5Tluaw1sFbmUkoSRWDNUSatJJ2Gx+a3Y/g4P8ADdUVlmlFPBGJ1GtCLi97C/3FrAbWwfmeZVHUNOI102/eX3Ie/wAtxtxzf2tgsAZ6iMuWuoS4JGjf6WP3xdrMy3ZtSi4W6aiLdgdvf84Fm6TxgmQC/qwA9ueP83x2Nj07qI723GoA7evoPX/7wgBFq8rWvanlo3mmQAfGSNYhSS1gN97/AJF8EZzVQvBH8DSQSaWXWsisxAHcAmwPv3xBaLL62DQpkDRuyFiNWqxJ2I7bkAn0GLIIKKghYSa6gOPN17cnvgAqXMEqkW8bBX40gKRt2A4P0wBPlU8yVMHxCyw9HXEJWLsrqRewO99JtfB8ApYpOrFCIY2JNyhN/oQONx/gwcDWNF0o6x6ROVNPHvY7HcjvhgAw+HYpVLLllSIw/UUROFKK6AFbOL7Ek78WOGdLHlUVMFqqilSaKEwMJ5l0lQQRawGoX7Hj7WxGAy6SrzzXuSCz6lZu5sTuT6H17YBzbw/Acw/adLC7LYs8VjGhYC+pDfcd7ev3w7EHtDkchmq45FrpdKyNFEAXJUi2i9yNubenbA7Z3S0sR/8ASalXV9RAh87euoqBpb1v6e+OVEzrVJWUtHG8hAM1NUaIpddyCzWtyO/PJOCoJmcqtdFXQu7qY7t1ktexQliRcb2B3t62wWACfFc9fUn9nUU9QHAS8lkCG12Una19jzyMQeHN2lc0yUVF57MXrQ5YN62555vfb7YY1sj0nUhopaWCM7yQSdyu+orYaSQf0v6YDlzahQK9YkHQkJCPSi66iL+UH8m4G998AHYkkjWSDNUpa15ibNETqP1Pp9LW+uISZNQltVFUzwQHdEQq6/YsQfzger8T0sajp0UpRr3kp5enb1Fh/EDgBvFGYFj8JGZk7u6aiT33OADZ+EKdM8y+Wvo44Y5IH6aRh2jK7XHmUcWxZR5zMtc9HV0UkVVApYxPVyNcDhlN919/b8If9IM0emzeqokZClRFrJYfKUN7++xONV4gzGr/AGxDBVNlbLVoWSKOJhURRb2bVwb24/TGb0uNO0dL1maT3ddgpcxkkpWmglCOmnUplYgE3sDcm3H64U5jnctDRPUPNBIyC+lWJF/rgqCkp0y+uMgCiToNKyLu29gTfkcD6YwHiqriaKCjpYpITM51xyfNsTf6fTHNPSwlLdf6zqx6lqKbe9fBqPCviytzqaqvH0I6VQQY5WN/T+uEM/8AqhXOWEtCGF97ztvbjB/gmCOChrVjRV8guR3Om+EhpaaSkRlo47Fj+8MYs3Btf2vjHDpsUs2SDWyr1ZebUZIYoTXL+EPfDv8AqLmGY5rT0S0ixRytpZhKTpUAknj2xqarNqiJ30+dQ2xY3PAv9+cYTwgIlzZQkKKw4IUAjbe36fnDuXxPQZbnM1FWowkWTUrst1IIFr23vfGuPDj8V9N8dPuzOeWfhvqLm/ZDKu8S10SxqMuYiQFhqkuLW/i22vimqqZ6+YStHHAb+YQTsNPoACNJ++I1MgqjNP0S5YgHzfKtv/P1x1CgIclCBtffzD78Y6JYccZXE5FqMjjTFGYUtd05TDUy1HlBFOWO5uLg2++FVXFUIZncJG0YAjMiga2A3O433vz6+2NLXRtUIdUsui9tMblT9SRjKZ0KcSxw9MOQd973+v8AfGiMgegpWrqnS8iSKN3W+9/XGqooIoWAZ1D8XB3/ABhPl0a08LMtgxGohjY7envvhnRhpCTMxjNr2BtYc/nAwLJDSq8nQ1xOFsZdRJN72B29/wDByIQ8h6krMx3BYHg879vSxwNmFOwqqeWKLSrWBAUKGN9jpvzztgvTpezkrtY2FnP24239PTAI4wEyiLc+W6lV1bd+ew3xKGIpoWI+Ym2rkHt9/vfFeqUxgjSpD2AP8W19rDFsLFgHVn33AJ3Ht/m+EBCKnaBgzKyAjZSLWHsfztx+mLmpIarTFquQRpu1tI9sQ6cyyaZY1Ba5Pmvdr878jYbbjH0joNN2ZJBY6TcX+uGBYi/DFULdUgAamJ9+PfFYm0tpUkP20jge/r7YgXINjsq3Ju5+p47bYrJQGxKgsLpsCSfpwT/fAAQtawKsJlXV5WDWV+P1Hr7Xw3jqVlpE6QMcosSJEBU9tQ53t+hGM1HHpmEpj1OAVEqgWYdxY3uf89sXLMQLgLoI8yKNht3H02P/ANbgh0Kmmj6cTzLO6i0cwQuyW2JJBuCNt/ptijMaFMwpXVpZ1cqfMSSpIHBu1r8b7didsLCqs3UEZDAGwU6SLc2PLD9Ppj5a6WAIKdFJAsDIQrKQbgi/P0xQAUOVeZoayt1wKRK5lUhwR5Tosb24uPbjvgGppaOldllaeoptiIyhV0e++tb7g7233vh9HO9b1IujAsguxeN3LHfnTYEE8WPpgqJ6mObWZ6VQu7osYDDbvq3G45PvgsDHUHhurrmMoj0U7OdLvdlW/pb9T2thqPBFXFdHlTUObXtf8YdVdT8JJI3TGp/M9raGuOQAN7+t8fLmL6F6cMwW2wvYfYBhYYG2BlvBVbFQeKKCoqt4BJpf6EWxvfFNLmFZ4tyhsvKyKwlmqJAt9RAGr7BNKgf3OPK49mFjY35x6tlc09VleTV0tRM00qSKSW4tZdtu9u98begPkNp5GkyXMVkZ1jQwrqvpuL3Nj9rH8Y8vrZBUZ1JMoJhT93Fe9zb1vz/949FlnaPwzXtdiRMB83tjzVTaKk/7lLH6kn+2OdcnS/2I23haxy/MHHlDLwOB5MZyimeKJYwwClj5r7/T27fnGg8Mf/hMxPrH/wDzjNQJ06eN73IlCAdvqccul3z5e6/4b6v8GLsxr4VVT4gBDEnSbau5A3wq8W5ZVVOe1tVSIHAl0aAdxYD84d+FISmcyEsDpDAeX1AOGtdEBmVW3d6gg7ew/tjTFHq1sviJGR1pI9yugp46XJaaneM/u4gDxf7frixXDqIwewGgDm/Ydv8Axjut3jIuAFO+3JF/sOPTFNgbpYb3N7d7Xucat7nIuD6rc9N9CXANyJBv+PxjMUUJrswkqJVv5ja7ah9sPM7doculYMT5f64AytI46dEsx2DXDW/pgXABgjbqnUA5vcm25/zfHyy9ORShZWHJXYYlUg9KKS585tYdr4jUDoK2wZjZiSNjcX4wATMsLRvG1OUudRsBYH1t+MRIjZowAwBFyLbk9t/64qiJmGgMV073HsL9sEQnrUsYW8dpLDTba+ACpUUzEKwZGUDSxUkMtxvv6Hvi9bIpSyWv5QRb1377YpqKcRV+lHILrbV3AO/88WU/n12sLbkdjzgAhJ1Zluy9FhwQL7e5vbA9RII1DRFF1N82phue/wCTzzicNS0xlLXGltHPIJtidTFEIdbJqJsDv67YYisSfuxIWBvYlb2Y9x9tv/Hfj6Nuk53YEFT/AJbF1PHaJydJCgi2nke+BqxRHFrNySLAg2IGq1r82uL4AJNIrKLygMSeAAQefTf19Nh3tjiKHsixhG2Fwbavew/liMUhkYCQAvpB1KAo/H3x2RkjIWSMMhB8inSBueB9sAFLpGpu5GsGxGzb8XHvt/TfFsECM7+clwNRZh/QXt9P7YpklDnQy7lOVNrD0H98ULKssRkVCmgFwA3vax9f82xQDWSsgdxqbzJ5XIHJ7FSN7H6+m2B6mviqAyLqLKbP1edvr/P6nCqlqjUSWkRTpN19t9sMpXEjk6dKqCbLybD1wqA4hF3Kxhy9wR6j19P6YqFTLANCzRWHGuj6h/Kg4nXKKZUkdUlEh+UiwG19/XFMtU8RUc6lv5SVH4wwP//Z"/>
          <p:cNvSpPr>
            <a:spLocks noChangeAspect="1" noChangeArrowheads="1"/>
          </p:cNvSpPr>
          <p:nvPr/>
        </p:nvSpPr>
        <p:spPr bwMode="auto">
          <a:xfrm>
            <a:off x="155575" y="-555625"/>
            <a:ext cx="1743075" cy="11620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data:image/jpg;base64,/9j/4AAQSkZJRgABAQAAAQABAAD/2wBDAAkGBwgHBgkIBwgKCgkLDRYPDQwMDRsUFRAWIB0iIiAdHx8kKDQsJCYxJx8fLT0tMTU3Ojo6Iys/RD84QzQ5Ojf/2wBDAQoKCg0MDRoPDxo3JR8lNzc3Nzc3Nzc3Nzc3Nzc3Nzc3Nzc3Nzc3Nzc3Nzc3Nzc3Nzc3Nzc3Nzc3Nzc3Nzc3Nzf/wAARCACdAOwDASIAAhEBAxEB/8QAHAAAAgMBAQEBAAAAAAAAAAAABAUCAwYBBwAI/8QAPhAAAgECBQIEBQEHAgUEAwAAAQIDBBEABRIhMRNBBiJRYRQycYGRoRUjQrHB0fAHUhYkM2LxJYKS4TWywv/EABoBAAMBAQEBAAAAAAAAAAAAAAABAgMEBQb/xAArEQACAgEDAgUDBQEAAAAAAAAAAQIRAwQhMRJxFCJBUWETIzMkMjSBobH/2gAMAwEAAhEDEQA/ACv9L6Na+sfX8tPMlQfeyNb9SMeoxqURqfZd7qRvff8ATGF/0goTHHVVzXCyN0VHqAL3/XGxmfRWIrNuHsByTtfEYkqNM1uQxkQ/GxktdGQjQV/iG/OBPEUX/LpWRrqmom6ukcsnDj/43P1AwQ8pneHpkpZlYjkkEHFL1SRRfulEjMAL324PJ7/TD9yULKmKmkrIqiTVKkkSiOx+bcEED1se/HtziuuIijScsizyKyRkC+k2WxAOxOA0nGXCSkBEjwveNWsbxnSwHPlAuR9u/ajO54JaSJWYGYTaYZBsdRFkNu1vT84w2RtyGxyNLp+Ml3Z21xxtZAysCdXsQSbcfXF61MtQOnlkKmMmYfEMP3fvpGxb9B7nANXSn4Uz1xSSaMtrVNow6lSCd973/Xg4cw1L1UZamXpoWlBkdTttfg8/XAhMS09MaDNJDUVDzPLHF0XmILHYgqo+/Aw6p71WiSlKRPHI6EAjUwHCk9gbe5G2KNNLS1UUkkhaoliQXYlmc8bD+1hi6jiMjK1OUikjco2kjUwt8rEbC/3w4iky2IxQpEsY80iO8ajdy+1wR6n+h3wFm8jrlMpL/DIsGqONdzYkbE/W+wwwj6ERiWMDVIGdV5fUDx/ffthH4jqZTQooASF0AaOMam0uyi9+1j6fnFshAlPVU3TdYoJoamlpmUp02Zje5N/4iDe99/XCenzEGkIWRI6XQItCXZg5P2te+/Nj+MOZKOkpY9dNIsk8ED6iSWMt7khvXY3HoQMZen6lPU1gjgWSF5yVaONGlVTyRfYAAjc7i+1sZGppBV/DLVRJEs5Bjkj6JPk0kbEADa5NxbvxhTPVTV1ZUqpkMNWw0KFMSQyC1jc2v3uQPfBVL1LPJUfDxQoyaja8jJby2YGzDSzEta9xbtiyqjWnaSm+PWmL1P7iBypY6gNRUb2FtXBI+mKiS+CyreuoqZ5eoEqzEOtGEY6l21eX1Ftjx7gHCLOMwiq5o5oEJiSJklcizhdQtqsOx9trn1wY+USxTVM1RnVOt1/6qEkVClNgTfmwwrrYKlKorSVAkaojuXdSqg3F9uSSLeh2J+ujMhbQ/D0QojJOupkL9X5tV7bH0HA/8YBzmaBsmMiB2jmnD/u5AF1BjY235BIJG235ulgmjpaGOQv57OYgLKybXt6jf0v9cAVRjjpJoHZY1Mo06gY9Th9iCPmNrG1h/XCQwPMppleGKOpIp5YSQsVhp8xBBPPO+/rthnFQU1BNLNHE8CU4JMvWsJGAFx3uCBf772wmznMVikgMdJZo0ZdczXLG5BOngeYEjnH1FRz5l4ikpswqqiRVMilg+k29uwvtiqEOqGtlrVnTI5en3XqGxka2/mI0i1+T83HGLHo48zoRNmtXWu6A9Xy3QMLA8D9B64hQUEGTVT0ydQVhAaIAkMVA327XIO/274FlzOT4qrp8s6scjM0oQG2hwTdLHjgn1wANYqqjipumtFUMWvriIQ3Zdh8x3sNr8/TFeZZ3SII9fSjkZAV0nzrsLWsLL/P8YFpsrqemtTJDEUZw0kLjhQBYLYf7T33v+v1PSU1Nrmio2kYk652QMy2PO+wbbcevF7YQH0tRWTESTIKKLqAtErM0shI3IHO+xuSDv6Wwf8F1YiWhllnty04bSezWta4NtjxwNsBDxDRUg+Hy3rVCNwNLKUY278nV78W9sTjWrrXQ00JpWD7dQedhsCVa21ifv+MMC2pnigCK80iG121yXlv31NvZfQi2BDm+WaUHxBWygaQPl9uMSTIaOl8+YJJIHudbPYLtsGtz9b4Lp8lyuKJVkjo425IkGq/uD6YTGereGqCTK8goKeocRsokeQBhe5B7/wCcYOkkjinVowNIbduBcLbk84Z0+XQQr516j73Z9+fbtiVTQ09QpugR2v5lG98OmkNyt2ZysrzTwRPJMHbrRKVttpvvtyecWVU7KFEg6UYUAkbsbITsN/7/AExfU5PAZGjkZjc6iQN9hsbnbtjLZhLmkMvRkneTQ4Dx9P8AhNlsCLE87f1xDbRSSYVm0q/H0qU0MTyyLeOQG5FrHf1HPc7nFkOV1VWgWijDLc3mkAC2JJH1I3GJVEMck1HAhSGPSzw69mUa/Ttbf6e2HzeJMlo1WGKoDhRt0I2dR9wLYhJPdlNtLYCzPKqn4J5KiJJ5FVrlL2XixVfXn3xVR1dVUzSwQgwKZ387DzA6RcKDtz6/jBUXjbJpDYPVaNWnWKV2W/1AOFedVED1UU+WVCGFpi8xT/qRvpsQAflJHqL4qUUt0KLb2ZyRKagamkMoFayKUZrs80hPFu/6d+MOqWF5ljaExQyRtpKoQWPlJsSOP54z79CkqoFp+p1jHdWTzSSXay6tr/c7D9MPqCCSSmglQpC6WGxF3Gj+I+5/GFB7imqCEaGIosXleYOyIRd9fv8Ajck8jGbzj4mroj0R0lZY5FFrsFMi6hxYWNzjQgwQNEgIjM+sopBL9QH7m+259vfGMzzNz+zzHTEfvo7HpDUyEkX1/wCwbMd/XGj4IXI1SGlpqWSSmnAPQYHy6eqNyQR3IG49PzjLCd6iuqjTsq9WcyREgGO9r7i2xtcjYc298PqyBMopmlpgjyypZkMhu4IJLEcDT5jttt64ystVFQ5nUUkEYnaSqbou9yDfSbG3N9jsNrD3Bzo0sd0s86yCqr6LzyOkExJ1iIE76jcb87AW3G3qp8TyQUniKjmeCZ2p5TFHrcRjzEaSSbkgAWOwsebYcSTGTXIuiWKbpo0bFUKgbagLbDYqT229MZnx1WRVVfRiRhJKk7akUXD+Zbb8b7fnFRRLY0pZa/NXapnMFPrR0alnZd0AJCqLWv7c8HFE1TVipanqf3kehhFqAcEEqfMR81rW9sBUNc9TBWIsqNpjIWnEWoXFyb3+Y2BJ9LDHFml6sEMsKRiKMiKUP84OmwHvtaw/G+LZABLJMhoolDvYFw3UvaMi2zXuCPbbbCWspmmy6uctO0omtHTldQQdUX0252P64cPMBDl+sSBoZGTrHZbHba442G23fAlfTyS5VmJ1aJIHkWcR7KzBwRYckWLcnCQC+eniqxTK0w1wpIXhjGprXvbVwO/fbBs8tVUVjyUdEYZpSVMhXqsZNJIXUTwQBwOMUUtKph6kkgpol+Ij6lrAbJYb/X+fpg5a6D9oU9RTipqqvWgihbyIWCAXAO/rvigE+TUs1fUSST1E/VlXWTESWYEkEe2+n7Xw+jzXLsteVaoGNw2vSEDOxt2Yg/TF2U01XWyM9QRTULr+6SFwrOWG9ze5Fh3xbTZVQ5fVSFoVPEumVBI0Vu+/8PN74VgJI80qauB4KGjqmUnTrS51DfYkbA/24vidPlFXVwaanMDSo409FIybG+1z/F2353w8lzXKstpiGrIwwNwIP4rm9itxcDcfTFP7RqK6L4ikyomFySrySMse+3mAubXI5sON98AEKVYMvpYmaDpqQBNCliHAsCzC179ydrG2INn6sFSGVekDp8wOqNe1/f1/8YDjyHM8whD1lV0onF2jCagPZrc/m574c0OW5XSLA6U7Wcbl/M7HvxwLj5TzgAVx1lfXyasro+qVGlp5FChtr/N3Ptb+eL4ctzeVS65rHBc7xp1AFPpbth02ZUFPGiRzaFUHSCNAXbewA/TAdPnUVZHrarp10koNbgEgd7YAPSaP/UzwzU+WWsanba4mjNh9xcD840lBmuXZlGGy+up6gdhFKGx+bJsgqsndlqYWC35TdSPr/fAxpaqYJFl0khYOWBBKkffCjPq4Oien6FbP0VnNbVx1bRxwq0awlizdr7beuAJXLVK2ZamoEqqTw1hYjfgcHCHw4aseHIonzComeOItMJWJvva309PpbD2gklev6dGsZjRyUJFlYW8tjzbfEPd0QlSM745q3giooY6czPXqyreTQsCkkuWO57+3OEtLnM2VzxUWUwRTzXVIoHjDq4AG3/btye3fDLx1UxqUlSdz0o7aSNgx3Nh23/ljO5an7My+Krnl6dfmwIiZuYqb2v3bm/0xaikuNxRuUt+EajxB4qaJfh8vgQtqu7fMA977EW1EEDc+nOI5X+3s0yxax82MFYWLmmqKQBf/AJA3vb+eAvBApa6tmrCAKWFhHCCPTa5/B/T3x6O3R+F1RmMDTyMRlSW3qdGNurS2Z5/lNVEudRZdm1AaTMYUsvRm3muwIZW77X2P9MbWnjeOnSZAkMqyWIDAtJ5SdLN9fxjz/PpcokE8clVNRTUrLLFWSEylXL/J6kbG3pgPw9mVdTZzH8bmM0sFZKyw1jhtEx3VWX/3DcbGxuLYcFStmGR3KkeiO0LLE1giz6yA5u6vcbHuO1/fGerlQZe60tOtIsiO2opYySCwbkdxfk7H6jGhienFJACsd59atGg1sH9R3twLn0G++EtXKwigaYyAzwEFkjuxYWBJU7b8m+FJkxQZE4pIYpo51nUxaZWkcMwG5JW3pfi529bYykKwxZjmSxRCRUmZo+mLKAQLC/I3twL2tuBzpKGnMUxrnc1ARNMoEeq+25UgWABPHcX37YQUsceW1ddC/UmleZ3jWILbSRySflG9r8+nO4gbKcypVWborFDEKmREZ3QloiwuwsO59b7FcJPEbRy1NEJy4aKZhK7nVLLYKQf9xuQf8GNJMs9S1THU1UkUM/T6bR2BVrcFt7Eb2tyb/TGfejhEUlVUNTUzJUHVKSbtaOxAB254AxaIBK7Jq91afLadWkkPX0zybrbULj+Hubi/fF8eW1Nayq0sZlEJa7Elhsp3+5+YbbW7HA75h1JalsojnqnLXm6YKowDEHYi5+Ycb3GDaWGSsGXitmlQyxHpaEKrxcAG25Ftwb3wwBauppRFRQTyqkidSGVIn3Ja5BtxvbknbArVMtRV1MdKqRSMJllje7ubeYgjZRcX3F7euCKqmhnoTE6KvQrZYZqh1AB1KSCwO17237dsWHpRVdVX0lMsiPCI2eMFSrBNLWLC9vtyMICEC0cVS0swnrSVaBti9mKA9ve+49cBSI9PW0dXU9OnjjSBg07bnyqCoXm/f2+2CIHlSQQ09R0kLJE3wyAySOytbcnfYb8D2xW2V0tJU0wlllNSGDyRoNZSzbs57/Lc9hihFNRnmmq0ZKKnVpGgIg/eHUbljv63Hp98Uw0OcZrPN8WT1kXT0ZjoZlN9x9Pvzh3VZtQ5aquyxS19Oxic6Cmo2AJ2H0P/AIthbV+KGmqmkgj+KSILqmUkEHmwP+3kb+vfjC3AaZJk9FArSO7yVsR+eWM6bG2xPF9uTfDOrzGhopxI8wgWVzpTp6RrGzi5FtO/vzjAy+JMy/egSShWclY2PlFzwTybcA3wxyfw5Nn9KlbmGYGMBumOrcmwt68X7WvxgoZdW+K1SXSn7wAsGaMBLAH8XHqNt8RoEzeviMkcZEc25aTbYcEW3J35wfDkuQ5Its1eOZlJF3Ujvt5b7ffFdX4jp4JejADpcAEMPkFuQANtuBgA6PCNRUs8ua1muflRGQAR7tY7nGfzLw2xr5kpxLJHG2i57bXt2va+CajxBXiXVAgYNcKAu53/AEwzy6DxJXUqzPWmnF7JG+xC9ucMDR+MoanLlkkigaWCM2J1boO4PsPX7HAWQZdXVdK9UtIyNKdmby+UXAt3Pfj0OPQszhSpWQsAwa4ItfUD/Tc/YnCijieDLZU6RcQBI11HnT8pPf5bA/THn6bI06PX1Vyxp13L8upVSlSEq/xKRqSp82vU+9rbW3/QYZZbJOhlqjKkMS6nB3I07m1zxx9vfEIDTVtEKjKQBNH01cX8qm579xcfoMLK5Zo8smtWB4wjHQE0nW1gDz6ltvf2x1LeW55r4MvXxS5zWQUr3tVSIrseQpNz97YA8WwHPswrngZRFEfhqVewWPbb/wB19/bD/LoTFnM9VsTS0rsDe/mIsP64zGd1rZVlSBbrVSDQigcMdyftz9cdWNJyM35ca+TK5L4jrslkMUbOov51PY/TGwyrxfmWaTCiy6pgimlRluxtf1Av3xh80yWpoqWCrmJPXJDg/wALc2xPw3ItJn2WO7aFNQqu3oCbH+eM5w3s0x5pJdPoOKnLs6kjlSqhqRFC7SuvT322LWG5077nYb40uWZ9EfC37LzCmM8EY109jxpvp1en1G/bvh5VLFT08lNSxhgIqgKkfnAXSdVt/Xfnvjy6CseJ4k6bTQyEakW+pr7FRt349cZpuWwONbo9oyKrpsp8H0M1XJDPE20gje5FyPlN97D/APW3Jwur88y6eZIqDLKiQqysZXmEYJtyAOdlPNt/fCHIM2ir/C9bQwUqxwwzrKsY3MaagG5vxsbYslZjYqPPE+oMx0rY+3v/ADGKozNlQfELCstWqvTulrEXCA33KngHuRxf0GFOamgoq+pSTRLVMv7sE3smgbWv/wBoG/pbDejrIpYrzRnoshiVm3QncbgfLfcAnCnxE8VFN+9iQrHCUVnBJVNJsbexsOPT64SBszOeNmNHKZIF0wxuCzNIWaK+nygHb34OJ5Tk1VWPUySVLLUUz6Y6pBYta99QP29O+B6ythrInjpKJtE8qBpiSqggW4G5va+/pidBlcucV2ZU1ZVzJ0WBaOLZSxNtxfe59e2KEWPIlNUyvRCDquCHiUtIbgqWN124B29du+A6fMqiqejoRA8MV9UE6pcts3F7C/NhhtX5c9AYYoa4RAxaVg1K7xnym6rttZSbYTDMIYRTQFWqKuKQNEZE6SuxduP4jyL8cHABfDAaimjnkRkrIZzDUCQEkK2oDm5W3t2uccaVKDMYviXKRLGpcLvq8tiNO5PF/pviLzhY2MssnmrRHUwUo8rk2sQw3PJ7/wBsNMupY6OUURUs4QF+iLXDCxJJ5BI/ngAzUc65YklPDAJpiEUuX26gDW2U8m52v2xZWpnk6wxyNcNpuYhpMe5uoC9rDnc3JG+CFrsooIwZi0WqFI0iiiEkgZS1nXgd9rm/PoMRl8QzvFHBTZYkEUqaUnqpDZTwSdrDj+WARZD4Tgi0SyzyS07MHaKQFVYsLEnuLDue43xbUvlHh6aOemhiYSRlCqyglWVrgnnY8X9u2BosozfNY4p6nNmkoCQkogDBmG44I3NvXtgmPwfltLKj1M71ERBWzlRqNtjsdrf1wWALSZ3DWZhNVZXk0tRWOFsNj0/cnf63O+1sQnbxVWz1CQ0ktPYjXAdux4B5HPHphzTyZT4fmkFHUQqlQbNEH1MCLgc9tu/GBZvHFJF+8po2Lg2BJ2Nht7Een9sF2AgHhfOK8s06sJ1OnpTXViLC1r7dz39cNcn8NRwU0i5tGiuGtcyXYbCwuOOPfAdV4wzOSNKinSOFNWgNz2uBbtYE/jCTMq7MqlfjJp2lAkKa0IG/PI++GBuYqrLctS0JRAlwtxpuebb+1/zhdW+LqT4hjThip50qSL/kYySq1VB8TVvIYlfpNb+I2uB6C++5w+y3LYJqcyUlDeItt1B1G7cm2FQM9G8O5x8dDLH1knMb6FkQbOOxsODbbFuaZpXZPF8VltMZ3Zgmlo2ZTfbcDnGfoaeanppPgKOONAbCG5uzd+CL/c+uJeH83nnnlo5aSjidVYuphFiR8pFzcXNuffHi4d8jcT6XPHpx+b1G2WZVmuSyyZhSDrTDzyU3HVRrbD3G/uPfFniGSjrcugqqKaRJWk0SwsPMH1+YkG1t9/TDeDrTw9HXFF5rqYYAik23BseRhTWPU05pmSoVknKjVJcBG3JF+/Ax6Ep5IyXTG/7PGUMTVylX9ATs8OS5g6sFcgC6WBB/w4zOR0c+eZh+0aueGVaSUwQRAWu/qRwCewvc9r41FTnlXR5bLXPAk6RMWaNbm6gX1E77YHybP5Mzj1VGWR0dNUFTGEHkluCSCALfnFPU5McXJw/0vwsMjUVL0KZMspcyoalqrSsrHprAwvoTfzA9jcD9MeZVmW1OXZj0JAUmicFWOwO9wb+nvj1+urHoIjKMshmgj2HTC6go76bXsB6YVyZnk2c3jqcqjqDDZvLzpPDAg3I+n4xr4qUo30Mx8NGMq61sZjOfEktZF8FSBYqe/wC80G2tzyR3sdvrh14E8OiaZcyrepFoBlo2VDuVv5hbm3YcnFyZZ4ecgyZNUwhTYqZSt9+AC9+2H1fnH7qBMvd4d0EaEEstuLab2t9LYwWoi3000zeemlFKVpoW+L8jWlpYM6ywinqGdkraeLbqb6rkXvt/QYoy6oTMY4zINUkbBlVhsT7402eRE5JpRY9XXvIpcXJHNjzxf8D1xj2gamrepH1HVvPCwWy/QjHQro4Xya6mqQ9MIHZUXpaLNcgkDex233xnc+pp506lVOkUsJXQpAXVHcbFv4jbf3JwdT1QlSzkABdidt/S+B83UyyhkYK6KF1E2uN+4wAZyMQQx1VG0jslTKjo4BCC5b15vcfg4qmzasoc3rVqFaKIt/zIgYgtbYeb+1ticFVrwRw1VO4Y9RkaLppYLa9mvsBz798fSVtXDUV70TRw5o8UaoSnVMoUji+wJtqw0Iaw5Ll37LNVDHBT1RQHrSOzMLm4JJIAI78WwvrJcsCRRw1r1tRDUh0dFLG/U1W/23sbfcdsNctoIzQxtmTTNG0WmWMkqpY/M9wdySRv2A2tgbxRlVDSwwS0UkVPTFjsJQDG4OoNueAVYbb7ne2GIVuzViVcVFSCI1LJI8UkbMAQvkKqLLvb1OL4Og4yuWoMxhq4mjczlGSwU2UDbTYhuPX6jHzZxlVLNUq8k9etWsaRJsI9OogLcAWG/NsLnr6s01GyU0FHTxz9OHS2p0e7jULk2I3vt2+mAAsZdMaaukUoxounBTtcIQFdiTcnbY2v7e2AswqaA0XwldVFnUMVaFTKV32ubAG633Bx2oy5swXMa2sMgWFo02kJCkEByLnve9vrgSpySuWlWGKKGVUkdC6/LpsGDXOw3HPO9jhgFTeJDNI8GXq8U7OiRgjS7sLbXG3r9tsCVMfimvn6TUEsPUudMcelGIHJ9+f1wzlGXZdVCeWqpklMcUkKxya216fNxsN77k84YweJFzWKSHL6czvGSQGn6TSWudh9sDGZzw3kcctXUDNRUQ1ENmRbd77lj6epxsYKLLKZitS0Aja2xp4whcfxbjYc7HvjOZh/xFmtQ0dPl7xVMMOshm1dVCRwx2IvvbvgLJvDNVW1hjzqKppy0YZHYi7je/qD2vxhUI2EsmSUdkl+ElEiqRHCgcEgm2y99/T2wqzKXKxFUlMkqWiBDMph6aoRcEgcjY+mDcup8uygyRUkKiTQwKyk9STa9wfTbtg0ZzSVtMjWlELKAJpE0bau1r3O38sAGMpq81FHUR5Vk0LIZVJja7mwBFwCd73O++Lz/wASRhUkWFSoFkDqukdgQPbD05vl8L2p5qeOIFxL0xpcqN7kkdjzbbfAdX4lyfqL8TUaSUGhRT3stttwN/qd/wAYLGayZfgwVu86iRQOq1yQTxfA2bU+U5hGZa6nCTHbrKdLajsLnvucKaWeupPDiSZs7tVdVW1SNuQWXTv32OFnjnNjGY6aIG4OskC97HYD748TTQ+7Lp92fS6h3ht80a6PwjQqywftLMArN+7dang2uQRb/N8Ks2oYqKVIKXM8xbSFLLMQ4ViCRYEexw+gOYz0MDURpRHJ+8R3VjYlL2uW5/OFdFJPU5wsWYPH1PiRG0egXYhef0Ax6sZb8HiztR3YlzNamgyJ6ls0qCJXMRRtIRlJsQf12xPw8s8ecU8ceYCaKJdcS3tdbWB0Eceh7d7bEh+Ma2GbJqahMuqoavWQxkHZSW3xo8odJJUCqEG9rb9sGohennL4Kw5azwiO4JHlnkL2O+wHpjFeNMhfw3X0+e5dK0MDsoqI4ttAf+IDtfuPXG1Z16ziAuiNxY2I++Ps2omz/KK6iqoheSMKoYkEsvG/27Y6sflwx7I4Z/ll3MvS01K0EPwzvVFdWqRn8kgIDc+vJ++NFFPTvRqgo+hrIeJI4lUsoNtmOzD69iPrgWGSBCUp0EaazYteIA6T5dhfaxG4wS9ZHJCtIoqYJ2u0awgAsqmxIJ2t7+m218c6irNZTlVWE1FmpVeCPTJrvLGxuQw5sx9jb6hffC+rgWQMEu6CNp4nOwAPY3+/59sGQ9ZVaaM3dSNatYXaxvYng2NttuMC5hJCkTOZNSFGlp2QXAPfn2v+T6Y0MhLrCRS6SoZFuU5IO+K5KhpWINww4xGpYOJwEsw8x1m7BrnbbbjC2olZmu8m6i2n1OIGEVskDR1CTPGoeIdMHzbg3tYbjk4DizhKKtmmpaRqqdoI0VGQ/KPLtY3G555t9cMMpy9TVK9axhg0gfJqYnY7KOQeMfPWZBQZkWgqJnMcfRUUi6XUk3HzX4so2+4w0BiJcwzOd3pus6xk3WnBOlSOLA7i2NDk8FTnFHBV+VZVd6dp7aVCsgN7Dvzv74Jq8viSdanLqJZJnJZpqpzKbE86RYX33vvzhBVnMpcrdetJFFAwD08aCNI2sTsBzbTa53xYja183h0ZVWU89RTxRONTGH/qarjzAC5J1cjjnsQcI4K6hGXRxxTCokp5ll6gAiRvOGCqrXYi4ubAEYL/AOEqOroTLGekHiUchm7XYXI7g9+MUy5XkuVUstPW5nCsaPI0aoVeSxAuD9D6XHp64AKpc7zys/aBpJUpZYAQscSWdmJBYb77evr9cUvkWaS0rVFT1aqsDnWkj31IQdh73vsN99sNqKtoZYZZ8ooZZZGYq95CpkPcn0Hft6YFmzDxFGXejENGFkClEHUKn/cGN/fAALS+FIVNJmZCLF0EYwTqQrTdwx7A2v69sO483y+loYxPUqQhMamOIoCwJtpAOxHBHvfGVgGaZnmXSzGqrNbxamS9g2l7FbDYC+wO+Ca3whU/tKVI5xBTai8ZqpLE7cW7tz2+mFsA5zfOsskihZ6+opyQZqdoVN1uLWb3BFrf0wri8WoqA9GGJdQZm1kuWG/Gwtzt74BpfBlczoaplhjZyqndrj/d6W9zz6YvfwxQ0KyR11WS+gBXKW0kD5gLnWv09MGwA1d4lq611qkpAtPHJe+5AG9gCfvt329MdqoKzM4Wq8uklqtHm07DpEnc6b2Xa3HHO18Ny/hqgy4wzojDV03CcysOCRfa2xBHrtgWLxLSU5eGmoIZqGJ+rGjpdor2BvfZt++GAvhykaPho6uSWpqlK3p06gVdmKnuTcC9tv1GGEPgH4qNZUzMxG1nRoGOlu4x1s8zKrqQ2W5fBBpi1q0igakvYWY27++AarPfE4ZJDV1YSVBIhiuFKn029QR9sG4wrOVzugyuFKyGQUXXDLIebKbAewPIwozGpjzrMaeKJOi0rhCXJbzXtf8Az0x69UvFU00sdWoZJE0SX1aSO/8ADjy7xLRR5TmuXPTib4dXGhpFsHsQbg8N2G3oMcOn2lvGmezq5N4n0ytHrOWQrT5RFTLI8dOiFNiBuBYNfe19r29RhNmc5pa2eaYKjdffff5P83+uHsKKMrhc6iklMdZK+be4vb69/TGM/wBTZaimy6VQ1hJUKGsNyNPY+9vtjrXJ5MjGeJ6yObN2qqQqV6qtGOb2A7Y2fgzNat8wSCogEUnRaUqBYrtYXH07YymfRQ5Rl/hx44lE3T+Ila27bg2+nbDnwFWLW5/WVJXZoWADHcYnUSrTTN8Ef1MEO/EXic5JO8SuKqqdydI8oiW+1zyScC5d/qNOsiftKiQoT88JIJH0POM5V5c2ceJ8ylnNoEqWBAPNjxftjeBaSamSmlpo3i06AjLtb0HcfbHVhi3ii/g48zSyS7lr5hHMYp6JldKhwYn7bg7G+4FwfW2DZHMUnwEry08sakRSdILsLLfUffttsR64T0FBHl0UlLSx6qeSbXEJJNkupuu25Fx233xGbO1ly8GqaaBTSfF6Yog2n94ASC3PmP8ALbGbVOh3Y1q+usEr0iDroF1EsWUN3s54BBI9vLhTW9CU1X/MqI5GLRCM9TSQSWNxsASeL+vrj6oppqzrSxPJI6RxlWlJcaiVN9+AQxFvQ+2IVoowKxWni0yID00bXoaw1GwufX0+uJGLqtE11XkZCx1ln2IbzbED13HOElZMyTX1ea2prGw7jb13w3zCqikklNOkzxyjytIttNu53J2OwO3OEFRUcm6s0YuTpvtfk/nCQBo/bCvL+y4ppkZA0mmMtcECwPqbdh9e2CaHK446yHM5qylpKk015KVdnVmJFyO21rjmxxCLLa/N4SKeuqJZ5IRpUsI0Q2uATwQeOLDub47lPh6ahkirqlLv02iljJ1tG6sRx6MtrG+257g4YDGJgjFJCxYMLJENjvudx9vXmxxLO6vMYKM1GVxwQOotI5RWkkWxtub3I329LfTEoyqHpkaRquiooso/2/35wVG5EMhWnDyW0hTIFD97H+/OJEYuPI85zOGnqp3+Ijq1ZY3jk1EPYlVI203Nh7XxODwfXtTLA9OFqFmuWG40lBe5H+0gfnnFf7bzqornoqFxRh7oIY2CqgvwL7c98E5hR5rPRkVWcTyglbgMVRltxa3rxfnFgNeh8JEpmhghlEQa5AAAA7AEi9+/sdscXPaWmRnZpJi7EKtOgJj2uAdXvYi4P1OIUGqWmjgdWtp0hQo8y2sO43sPU4+TLHp6dpGUgVMekmZxGSA2x8xvcKTcc7YQwbMPEtRUJKtPkwTWZW1TLrk0kWcXA29T6Wxz4jxBUxp8NSzrHGA0Y+GBWzGxI27Ag7X7nDKLMvDlIIg9csTpMZEEJMnTuDrGrgC+3ft9cQj8d0USpFDTSy9MaA8zEE/Ug7/X7YBGdX9v1mYtSVUlXqeX4SU6b8g2uLcbA/TGhynwxl9flsPxMVeZ2Qq8xmCgMRewU7m3bt7kYrn8aVktTLFl9G6VUjBURkQ3Ite4tcnYd/bfC5vEWZ5vMtJTxqKmRStlbQGYHUCe99j+mGA2fwLlkFQvxGZmSGRNOggCTVsQdiew++GEdFlOWEJTVUZQL0zHJGHdl3uGF7Nsb74zKQ5nKkiw5pNGGJUxzLaRpCDfyjcjnzcfe+CMu8HyyU5TMXigBOkFAGkNz23tY+5vhbgOJcz8MZTFFohgcMCoSE6nt/3EcgEXxXB49p4Q60eXTNGXJLIlwx7nbvjlPldLk861FX8OHW1ytOrDSNgQC1x2vZTg+gmqqimWWgqqIQEnSEo3I/Qc4TA9ErHjjhJjqGAG/wA3y48U8YZas3jeKKlkeRJ3E7IwYLGeXAv2259xjZeG/E9XncMQpBDJVQoBUUklld1H8SHvfm2Lq/KUkz+lzKmuKV6SVGDp5oZLjy8XvY98VdchTQ1pQ/7JglteRInXSWO4uCOPrfGe8XZXNXxRwo8bqs6kAqAGAU239caERyJQdMfMAHUgW5HH6YSZhpNTAIJEJkqlVVZzZU3LbDuLWxMaNpRbar1MR/qejpm9JTSgD4ekVCFO2rv/AEx3/SxpDnNSp4WnLccbjFfjKWpzjOpZxTMIjO0aMqMbgaRf9MNf9OcoqaHNswaphlReh+7Y/wAXmHP27Yx1f8eVG+lb8RFyKsuqU/bOaxNuPjJDt7njGjy6oV2JZhcEgD+WMpl1HUS53mk0ShyaqRApTg6idWr841lHQJSIgke0ik3NrknHo6d1iivg8/UL7su4wLSfDWEVwX3Oqy/Kdj339cLJqxnuIZlpEjgCxylRqVQyixJvtuDcHsMGzVIpoekYRIZlaJ2d9IiBBJbjmw24+uEDftQRhlqaeJWjAACFy2423v8Ay5xhlfmKgthjNl01WKlKieZ5oFRTNKSRr8m9r8bkY5V0xoZKwmoiiZiojQlPMdidNt/W/wDbAiiqrlqlqayeWeJUJ6z7Kxtewvbe52t3GIZlBUUJrY4VjjRVidBJZEZrAtpvt/u49fbGdlC/NHHxKLEzOAGUhgQpIFibfUHtvhXTlHklVo1ddJ19Q/It+bC17c4KzGq61YwadpESwsdgzWsT7bj84NoFgpaIVdKnxFQi20S+RT2a354PNsFgBwrVVBqJqWsFNBCejFCjWJJFwgJ442vycW5Tluaw1sFbmUkoSRWDNUSatJJ2Gx+a3Y/g4P8ADdUVlmlFPBGJ1GtCLi97C/3FrAbWwfmeZVHUNOI102/eX3Ie/wAtxtxzf2tgsAZ6iMuWuoS4JGjf6WP3xdrMy3ZtSi4W6aiLdgdvf84Fm6TxgmQC/qwA9ueP83x2Nj07qI723GoA7evoPX/7wgBFq8rWvanlo3mmQAfGSNYhSS1gN97/AJF8EZzVQvBH8DSQSaWXWsisxAHcAmwPv3xBaLL62DQpkDRuyFiNWqxJ2I7bkAn0GLIIKKghYSa6gOPN17cnvgAqXMEqkW8bBX40gKRt2A4P0wBPlU8yVMHxCyw9HXEJWLsrqRewO99JtfB8ApYpOrFCIY2JNyhN/oQONx/gwcDWNF0o6x6ROVNPHvY7HcjvhgAw+HYpVLLllSIw/UUROFKK6AFbOL7Ek78WOGdLHlUVMFqqilSaKEwMJ5l0lQQRawGoX7Hj7WxGAy6SrzzXuSCz6lZu5sTuT6H17YBzbw/Acw/adLC7LYs8VjGhYC+pDfcd7ev3w7EHtDkchmq45FrpdKyNFEAXJUi2i9yNubenbA7Z3S0sR/8ASalXV9RAh87euoqBpb1v6e+OVEzrVJWUtHG8hAM1NUaIpddyCzWtyO/PJOCoJmcqtdFXQu7qY7t1ktexQliRcb2B3t62wWACfFc9fUn9nUU9QHAS8lkCG12Una19jzyMQeHN2lc0yUVF57MXrQ5YN62555vfb7YY1sj0nUhopaWCM7yQSdyu+orYaSQf0v6YDlzahQK9YkHQkJCPSi66iL+UH8m4G998AHYkkjWSDNUpa15ibNETqP1Pp9LW+uISZNQltVFUzwQHdEQq6/YsQfzger8T0sajp0UpRr3kp5enb1Fh/EDgBvFGYFj8JGZk7u6aiT33OADZ+EKdM8y+Wvo44Y5IH6aRh2jK7XHmUcWxZR5zMtc9HV0UkVVApYxPVyNcDhlN919/b8If9IM0emzeqokZClRFrJYfKUN7++xONV4gzGr/AGxDBVNlbLVoWSKOJhURRb2bVwb24/TGb0uNO0dL1maT3ddgpcxkkpWmglCOmnUplYgE3sDcm3H64U5jnctDRPUPNBIyC+lWJF/rgqCkp0y+uMgCiToNKyLu29gTfkcD6YwHiqriaKCjpYpITM51xyfNsTf6fTHNPSwlLdf6zqx6lqKbe9fBqPCviytzqaqvH0I6VQQY5WN/T+uEM/8AqhXOWEtCGF97ztvbjB/gmCOChrVjRV8guR3Om+EhpaaSkRlo47Fj+8MYs3Btf2vjHDpsUs2SDWyr1ZebUZIYoTXL+EPfDv8AqLmGY5rT0S0ixRytpZhKTpUAknj2xqarNqiJ30+dQ2xY3PAv9+cYTwgIlzZQkKKw4IUAjbe36fnDuXxPQZbnM1FWowkWTUrst1IIFr23vfGuPDj8V9N8dPuzOeWfhvqLm/ZDKu8S10SxqMuYiQFhqkuLW/i22vimqqZ6+YStHHAb+YQTsNPoACNJ++I1MgqjNP0S5YgHzfKtv/P1x1CgIclCBtffzD78Y6JYccZXE5FqMjjTFGYUtd05TDUy1HlBFOWO5uLg2++FVXFUIZncJG0YAjMiga2A3O433vz6+2NLXRtUIdUsui9tMblT9SRjKZ0KcSxw9MOQd973+v8AfGiMgegpWrqnS8iSKN3W+9/XGqooIoWAZ1D8XB3/ABhPl0a08LMtgxGohjY7envvhnRhpCTMxjNr2BtYc/nAwLJDSq8nQ1xOFsZdRJN72B29/wDByIQ8h6krMx3BYHg879vSxwNmFOwqqeWKLSrWBAUKGN9jpvzztgvTpezkrtY2FnP24239PTAI4wEyiLc+W6lV1bd+ew3xKGIpoWI+Ym2rkHt9/vfFeqUxgjSpD2AP8W19rDFsLFgHVn33AJ3Ht/m+EBCKnaBgzKyAjZSLWHsfztx+mLmpIarTFquQRpu1tI9sQ6cyyaZY1Ba5Pmvdr878jYbbjH0joNN2ZJBY6TcX+uGBYi/DFULdUgAamJ9+PfFYm0tpUkP20jge/r7YgXINjsq3Ju5+p47bYrJQGxKgsLpsCSfpwT/fAAQtawKsJlXV5WDWV+P1Hr7Xw3jqVlpE6QMcosSJEBU9tQ53t+hGM1HHpmEpj1OAVEqgWYdxY3uf89sXLMQLgLoI8yKNht3H02P/ANbgh0Kmmj6cTzLO6i0cwQuyW2JJBuCNt/ptijMaFMwpXVpZ1cqfMSSpIHBu1r8b7didsLCqs3UEZDAGwU6SLc2PLD9Ppj5a6WAIKdFJAsDIQrKQbgi/P0xQAUOVeZoayt1wKRK5lUhwR5Tosb24uPbjvgGppaOldllaeoptiIyhV0e++tb7g7233vh9HO9b1IujAsguxeN3LHfnTYEE8WPpgqJ6mObWZ6VQu7osYDDbvq3G45PvgsDHUHhurrmMoj0U7OdLvdlW/pb9T2thqPBFXFdHlTUObXtf8YdVdT8JJI3TGp/M9raGuOQAN7+t8fLmL6F6cMwW2wvYfYBhYYG2BlvBVbFQeKKCoqt4BJpf6EWxvfFNLmFZ4tyhsvKyKwlmqJAt9RAGr7BNKgf3OPK49mFjY35x6tlc09VleTV0tRM00qSKSW4tZdtu9u98begPkNp5GkyXMVkZ1jQwrqvpuL3Nj9rH8Y8vrZBUZ1JMoJhT93Fe9zb1vz/949FlnaPwzXtdiRMB83tjzVTaKk/7lLH6kn+2OdcnS/2I23haxy/MHHlDLwOB5MZyimeKJYwwClj5r7/T27fnGg8Mf/hMxPrH/wDzjNQJ06eN73IlCAdvqccul3z5e6/4b6v8GLsxr4VVT4gBDEnSbau5A3wq8W5ZVVOe1tVSIHAl0aAdxYD84d+FISmcyEsDpDAeX1AOGtdEBmVW3d6gg7ew/tjTFHq1sviJGR1pI9yugp46XJaaneM/u4gDxf7frixXDqIwewGgDm/Ydv8Axjut3jIuAFO+3JF/sOPTFNgbpYb3N7d7Xucat7nIuD6rc9N9CXANyJBv+PxjMUUJrswkqJVv5ja7ah9sPM7doculYMT5f64AytI46dEsx2DXDW/pgXABgjbqnUA5vcm25/zfHyy9ORShZWHJXYYlUg9KKS585tYdr4jUDoK2wZjZiSNjcX4wATMsLRvG1OUudRsBYH1t+MRIjZowAwBFyLbk9t/64qiJmGgMV073HsL9sEQnrUsYW8dpLDTba+ACpUUzEKwZGUDSxUkMtxvv6Hvi9bIpSyWv5QRb1377YpqKcRV+lHILrbV3AO/88WU/n12sLbkdjzgAhJ1Zluy9FhwQL7e5vbA9RII1DRFF1N82phue/wCTzzicNS0xlLXGltHPIJtidTFEIdbJqJsDv67YYisSfuxIWBvYlb2Y9x9tv/Hfj6Nuk53YEFT/AJbF1PHaJydJCgi2nke+BqxRHFrNySLAg2IGq1r82uL4AJNIrKLygMSeAAQefTf19Nh3tjiKHsixhG2Fwbavew/liMUhkYCQAvpB1KAo/H3x2RkjIWSMMhB8inSBueB9sAFLpGpu5GsGxGzb8XHvt/TfFsECM7+clwNRZh/QXt9P7YpklDnQy7lOVNrD0H98ULKssRkVCmgFwA3vax9f82xQDWSsgdxqbzJ5XIHJ7FSN7H6+m2B6mviqAyLqLKbP1edvr/P6nCqlqjUSWkRTpN19t9sMpXEjk6dKqCbLybD1wqA4hF3Kxhy9wR6j19P6YqFTLANCzRWHGuj6h/Kg4nXKKZUkdUlEh+UiwG19/XFMtU8RUc6lv5SVH4wwP//Z"/>
          <p:cNvSpPr>
            <a:spLocks noChangeAspect="1" noChangeArrowheads="1"/>
          </p:cNvSpPr>
          <p:nvPr/>
        </p:nvSpPr>
        <p:spPr bwMode="auto">
          <a:xfrm>
            <a:off x="155575" y="-555625"/>
            <a:ext cx="1743075" cy="11620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2" name="AutoShape 6" descr="data:image/jpg;base64,/9j/4AAQSkZJRgABAQAAAQABAAD/2wBDAAkGBwgHBgkIBwgKCgkLDRYPDQwMDRsUFRAWIB0iIiAdHx8kKDQsJCYxJx8fLT0tMTU3Ojo6Iys/RD84QzQ5Ojf/2wBDAQoKCg0MDRoPDxo3JR8lNzc3Nzc3Nzc3Nzc3Nzc3Nzc3Nzc3Nzc3Nzc3Nzc3Nzc3Nzc3Nzc3Nzc3Nzc3Nzc3Nzf/wAARCACdAOwDASIAAhEBAxEB/8QAHAAAAgMBAQEBAAAAAAAAAAAABAUCAwYBBwAI/8QAPhAAAgECBQIEBQEHAgUEAwAAAQIDBBEABRIhMRNBBiJRYRQycYGRoRUjQrHB0fAHUhYkM2LxJYKS4TWywv/EABoBAAMBAQEBAAAAAAAAAAAAAAABAgMEBQb/xAArEQACAgEDAgUDBQEAAAAAAAAAAQIRAwQhMRJxFCJBUWETIzMkMjSBobH/2gAMAwEAAhEDEQA/ACv9L6Na+sfX8tPMlQfeyNb9SMeoxqURqfZd7qRvff8ATGF/0goTHHVVzXCyN0VHqAL3/XGxmfRWIrNuHsByTtfEYkqNM1uQxkQ/GxktdGQjQV/iG/OBPEUX/LpWRrqmom6ukcsnDj/43P1AwQ8pneHpkpZlYjkkEHFL1SRRfulEjMAL324PJ7/TD9yULKmKmkrIqiTVKkkSiOx+bcEED1se/HtziuuIijScsizyKyRkC+k2WxAOxOA0nGXCSkBEjwveNWsbxnSwHPlAuR9u/ajO54JaSJWYGYTaYZBsdRFkNu1vT84w2RtyGxyNLp+Ml3Z21xxtZAysCdXsQSbcfXF61MtQOnlkKmMmYfEMP3fvpGxb9B7nANXSn4Uz1xSSaMtrVNow6lSCd973/Xg4cw1L1UZamXpoWlBkdTttfg8/XAhMS09MaDNJDUVDzPLHF0XmILHYgqo+/Aw6p71WiSlKRPHI6EAjUwHCk9gbe5G2KNNLS1UUkkhaoliQXYlmc8bD+1hi6jiMjK1OUikjco2kjUwt8rEbC/3w4iky2IxQpEsY80iO8ajdy+1wR6n+h3wFm8jrlMpL/DIsGqONdzYkbE/W+wwwj6ERiWMDVIGdV5fUDx/ffthH4jqZTQooASF0AaOMam0uyi9+1j6fnFshAlPVU3TdYoJoamlpmUp02Zje5N/4iDe99/XCenzEGkIWRI6XQItCXZg5P2te+/Nj+MOZKOkpY9dNIsk8ED6iSWMt7khvXY3HoQMZen6lPU1gjgWSF5yVaONGlVTyRfYAAjc7i+1sZGppBV/DLVRJEs5Bjkj6JPk0kbEADa5NxbvxhTPVTV1ZUqpkMNWw0KFMSQyC1jc2v3uQPfBVL1LPJUfDxQoyaja8jJby2YGzDSzEta9xbtiyqjWnaSm+PWmL1P7iBypY6gNRUb2FtXBI+mKiS+CyreuoqZ5eoEqzEOtGEY6l21eX1Ftjx7gHCLOMwiq5o5oEJiSJklcizhdQtqsOx9trn1wY+USxTVM1RnVOt1/6qEkVClNgTfmwwrrYKlKorSVAkaojuXdSqg3F9uSSLeh2J+ujMhbQ/D0QojJOupkL9X5tV7bH0HA/8YBzmaBsmMiB2jmnD/u5AF1BjY235BIJG235ulgmjpaGOQv57OYgLKybXt6jf0v9cAVRjjpJoHZY1Mo06gY9Th9iCPmNrG1h/XCQwPMppleGKOpIp5YSQsVhp8xBBPPO+/rthnFQU1BNLNHE8CU4JMvWsJGAFx3uCBf772wmznMVikgMdJZo0ZdczXLG5BOngeYEjnH1FRz5l4ikpswqqiRVMilg+k29uwvtiqEOqGtlrVnTI5en3XqGxka2/mI0i1+T83HGLHo48zoRNmtXWu6A9Xy3QMLA8D9B64hQUEGTVT0ydQVhAaIAkMVA327XIO/274FlzOT4qrp8s6scjM0oQG2hwTdLHjgn1wANYqqjipumtFUMWvriIQ3Zdh8x3sNr8/TFeZZ3SII9fSjkZAV0nzrsLWsLL/P8YFpsrqemtTJDEUZw0kLjhQBYLYf7T33v+v1PSU1Nrmio2kYk652QMy2PO+wbbcevF7YQH0tRWTESTIKKLqAtErM0shI3IHO+xuSDv6Wwf8F1YiWhllnty04bSezWta4NtjxwNsBDxDRUg+Hy3rVCNwNLKUY278nV78W9sTjWrrXQ00JpWD7dQedhsCVa21ifv+MMC2pnigCK80iG121yXlv31NvZfQi2BDm+WaUHxBWygaQPl9uMSTIaOl8+YJJIHudbPYLtsGtz9b4Lp8lyuKJVkjo425IkGq/uD6YTGereGqCTK8goKeocRsokeQBhe5B7/wCcYOkkjinVowNIbduBcLbk84Z0+XQQr516j73Z9+fbtiVTQ09QpugR2v5lG98OmkNyt2ZysrzTwRPJMHbrRKVttpvvtyecWVU7KFEg6UYUAkbsbITsN/7/AExfU5PAZGjkZjc6iQN9hsbnbtjLZhLmkMvRkneTQ4Dx9P8AhNlsCLE87f1xDbRSSYVm0q/H0qU0MTyyLeOQG5FrHf1HPc7nFkOV1VWgWijDLc3mkAC2JJH1I3GJVEMck1HAhSGPSzw69mUa/Ttbf6e2HzeJMlo1WGKoDhRt0I2dR9wLYhJPdlNtLYCzPKqn4J5KiJJ5FVrlL2XixVfXn3xVR1dVUzSwQgwKZ387DzA6RcKDtz6/jBUXjbJpDYPVaNWnWKV2W/1AOFedVED1UU+WVCGFpi8xT/qRvpsQAflJHqL4qUUt0KLb2ZyRKagamkMoFayKUZrs80hPFu/6d+MOqWF5ljaExQyRtpKoQWPlJsSOP54z79CkqoFp+p1jHdWTzSSXay6tr/c7D9MPqCCSSmglQpC6WGxF3Gj+I+5/GFB7imqCEaGIosXleYOyIRd9fv8Ajck8jGbzj4mroj0R0lZY5FFrsFMi6hxYWNzjQgwQNEgIjM+sopBL9QH7m+259vfGMzzNz+zzHTEfvo7HpDUyEkX1/wCwbMd/XGj4IXI1SGlpqWSSmnAPQYHy6eqNyQR3IG49PzjLCd6iuqjTsq9WcyREgGO9r7i2xtcjYc298PqyBMopmlpgjyypZkMhu4IJLEcDT5jttt64ystVFQ5nUUkEYnaSqbou9yDfSbG3N9jsNrD3Bzo0sd0s86yCqr6LzyOkExJ1iIE76jcb87AW3G3qp8TyQUniKjmeCZ2p5TFHrcRjzEaSSbkgAWOwsebYcSTGTXIuiWKbpo0bFUKgbagLbDYqT229MZnx1WRVVfRiRhJKk7akUXD+Zbb8b7fnFRRLY0pZa/NXapnMFPrR0alnZd0AJCqLWv7c8HFE1TVipanqf3kehhFqAcEEqfMR81rW9sBUNc9TBWIsqNpjIWnEWoXFyb3+Y2BJ9LDHFml6sEMsKRiKMiKUP84OmwHvtaw/G+LZABLJMhoolDvYFw3UvaMi2zXuCPbbbCWspmmy6uctO0omtHTldQQdUX0252P64cPMBDl+sSBoZGTrHZbHba442G23fAlfTyS5VmJ1aJIHkWcR7KzBwRYckWLcnCQC+eniqxTK0w1wpIXhjGprXvbVwO/fbBs8tVUVjyUdEYZpSVMhXqsZNJIXUTwQBwOMUUtKph6kkgpol+Ij6lrAbJYb/X+fpg5a6D9oU9RTipqqvWgihbyIWCAXAO/rvigE+TUs1fUSST1E/VlXWTESWYEkEe2+n7Xw+jzXLsteVaoGNw2vSEDOxt2Yg/TF2U01XWyM9QRTULr+6SFwrOWG9ze5Fh3xbTZVQ5fVSFoVPEumVBI0Vu+/8PN74VgJI80qauB4KGjqmUnTrS51DfYkbA/24vidPlFXVwaanMDSo409FIybG+1z/F2353w8lzXKstpiGrIwwNwIP4rm9itxcDcfTFP7RqK6L4ikyomFySrySMse+3mAubXI5sON98AEKVYMvpYmaDpqQBNCliHAsCzC179ydrG2INn6sFSGVekDp8wOqNe1/f1/8YDjyHM8whD1lV0onF2jCagPZrc/m574c0OW5XSLA6U7Wcbl/M7HvxwLj5TzgAVx1lfXyasro+qVGlp5FChtr/N3Ptb+eL4ctzeVS65rHBc7xp1AFPpbth02ZUFPGiRzaFUHSCNAXbewA/TAdPnUVZHrarp10koNbgEgd7YAPSaP/UzwzU+WWsanba4mjNh9xcD840lBmuXZlGGy+up6gdhFKGx+bJsgqsndlqYWC35TdSPr/fAxpaqYJFl0khYOWBBKkffCjPq4Oien6FbP0VnNbVx1bRxwq0awlizdr7beuAJXLVK2ZamoEqqTw1hYjfgcHCHw4aseHIonzComeOItMJWJvva309PpbD2gklev6dGsZjRyUJFlYW8tjzbfEPd0QlSM745q3giooY6czPXqyreTQsCkkuWO57+3OEtLnM2VzxUWUwRTzXVIoHjDq4AG3/btye3fDLx1UxqUlSdz0o7aSNgx3Nh23/ljO5an7My+Krnl6dfmwIiZuYqb2v3bm/0xaikuNxRuUt+EajxB4qaJfh8vgQtqu7fMA977EW1EEDc+nOI5X+3s0yxax82MFYWLmmqKQBf/AJA3vb+eAvBApa6tmrCAKWFhHCCPTa5/B/T3x6O3R+F1RmMDTyMRlSW3qdGNurS2Z5/lNVEudRZdm1AaTMYUsvRm3muwIZW77X2P9MbWnjeOnSZAkMqyWIDAtJ5SdLN9fxjz/PpcokE8clVNRTUrLLFWSEylXL/J6kbG3pgPw9mVdTZzH8bmM0sFZKyw1jhtEx3VWX/3DcbGxuLYcFStmGR3KkeiO0LLE1giz6yA5u6vcbHuO1/fGerlQZe60tOtIsiO2opYySCwbkdxfk7H6jGhienFJACsd59atGg1sH9R3twLn0G++EtXKwigaYyAzwEFkjuxYWBJU7b8m+FJkxQZE4pIYpo51nUxaZWkcMwG5JW3pfi529bYykKwxZjmSxRCRUmZo+mLKAQLC/I3twL2tuBzpKGnMUxrnc1ARNMoEeq+25UgWABPHcX37YQUsceW1ddC/UmleZ3jWILbSRySflG9r8+nO4gbKcypVWborFDEKmREZ3QloiwuwsO59b7FcJPEbRy1NEJy4aKZhK7nVLLYKQf9xuQf8GNJMs9S1THU1UkUM/T6bR2BVrcFt7Eb2tyb/TGfejhEUlVUNTUzJUHVKSbtaOxAB254AxaIBK7Jq91afLadWkkPX0zybrbULj+Hubi/fF8eW1Nayq0sZlEJa7Elhsp3+5+YbbW7HA75h1JalsojnqnLXm6YKowDEHYi5+Ycb3GDaWGSsGXitmlQyxHpaEKrxcAG25Ftwb3wwBauppRFRQTyqkidSGVIn3Ja5BtxvbknbArVMtRV1MdKqRSMJllje7ubeYgjZRcX3F7euCKqmhnoTE6KvQrZYZqh1AB1KSCwO17237dsWHpRVdVX0lMsiPCI2eMFSrBNLWLC9vtyMICEC0cVS0swnrSVaBti9mKA9ve+49cBSI9PW0dXU9OnjjSBg07bnyqCoXm/f2+2CIHlSQQ09R0kLJE3wyAySOytbcnfYb8D2xW2V0tJU0wlllNSGDyRoNZSzbs57/Lc9hihFNRnmmq0ZKKnVpGgIg/eHUbljv63Hp98Uw0OcZrPN8WT1kXT0ZjoZlN9x9Pvzh3VZtQ5aquyxS19Oxic6Cmo2AJ2H0P/AIthbV+KGmqmkgj+KSILqmUkEHmwP+3kb+vfjC3AaZJk9FArSO7yVsR+eWM6bG2xPF9uTfDOrzGhopxI8wgWVzpTp6RrGzi5FtO/vzjAy+JMy/egSShWclY2PlFzwTybcA3wxyfw5Nn9KlbmGYGMBumOrcmwt68X7WvxgoZdW+K1SXSn7wAsGaMBLAH8XHqNt8RoEzeviMkcZEc25aTbYcEW3J35wfDkuQ5Its1eOZlJF3Ujvt5b7ffFdX4jp4JejADpcAEMPkFuQANtuBgA6PCNRUs8ua1muflRGQAR7tY7nGfzLw2xr5kpxLJHG2i57bXt2va+CajxBXiXVAgYNcKAu53/AEwzy6DxJXUqzPWmnF7JG+xC9ucMDR+MoanLlkkigaWCM2J1boO4PsPX7HAWQZdXVdK9UtIyNKdmby+UXAt3Pfj0OPQszhSpWQsAwa4ItfUD/Tc/YnCijieDLZU6RcQBI11HnT8pPf5bA/THn6bI06PX1Vyxp13L8upVSlSEq/xKRqSp82vU+9rbW3/QYZZbJOhlqjKkMS6nB3I07m1zxx9vfEIDTVtEKjKQBNH01cX8qm579xcfoMLK5Zo8smtWB4wjHQE0nW1gDz6ltvf2x1LeW55r4MvXxS5zWQUr3tVSIrseQpNz97YA8WwHPswrngZRFEfhqVewWPbb/wB19/bD/LoTFnM9VsTS0rsDe/mIsP64zGd1rZVlSBbrVSDQigcMdyftz9cdWNJyM35ca+TK5L4jrslkMUbOov51PY/TGwyrxfmWaTCiy6pgimlRluxtf1Av3xh80yWpoqWCrmJPXJDg/wALc2xPw3ItJn2WO7aFNQqu3oCbH+eM5w3s0x5pJdPoOKnLs6kjlSqhqRFC7SuvT322LWG5077nYb40uWZ9EfC37LzCmM8EY109jxpvp1en1G/bvh5VLFT08lNSxhgIqgKkfnAXSdVt/Xfnvjy6CseJ4k6bTQyEakW+pr7FRt349cZpuWwONbo9oyKrpsp8H0M1XJDPE20gje5FyPlN97D/APW3Jwur88y6eZIqDLKiQqysZXmEYJtyAOdlPNt/fCHIM2ir/C9bQwUqxwwzrKsY3MaagG5vxsbYslZjYqPPE+oMx0rY+3v/ADGKozNlQfELCstWqvTulrEXCA33KngHuRxf0GFOamgoq+pSTRLVMv7sE3smgbWv/wBoG/pbDejrIpYrzRnoshiVm3QncbgfLfcAnCnxE8VFN+9iQrHCUVnBJVNJsbexsOPT64SBszOeNmNHKZIF0wxuCzNIWaK+nygHb34OJ5Tk1VWPUySVLLUUz6Y6pBYta99QP29O+B6ythrInjpKJtE8qBpiSqggW4G5va+/pidBlcucV2ZU1ZVzJ0WBaOLZSxNtxfe59e2KEWPIlNUyvRCDquCHiUtIbgqWN124B29du+A6fMqiqejoRA8MV9UE6pcts3F7C/NhhtX5c9AYYoa4RAxaVg1K7xnym6rttZSbYTDMIYRTQFWqKuKQNEZE6SuxduP4jyL8cHABfDAaimjnkRkrIZzDUCQEkK2oDm5W3t2uccaVKDMYviXKRLGpcLvq8tiNO5PF/pviLzhY2MssnmrRHUwUo8rk2sQw3PJ7/wBsNMupY6OUURUs4QF+iLXDCxJJ5BI/ngAzUc65YklPDAJpiEUuX26gDW2U8m52v2xZWpnk6wxyNcNpuYhpMe5uoC9rDnc3JG+CFrsooIwZi0WqFI0iiiEkgZS1nXgd9rm/PoMRl8QzvFHBTZYkEUqaUnqpDZTwSdrDj+WARZD4Tgi0SyzyS07MHaKQFVYsLEnuLDue43xbUvlHh6aOemhiYSRlCqyglWVrgnnY8X9u2BosozfNY4p6nNmkoCQkogDBmG44I3NvXtgmPwfltLKj1M71ERBWzlRqNtjsdrf1wWALSZ3DWZhNVZXk0tRWOFsNj0/cnf63O+1sQnbxVWz1CQ0ktPYjXAdux4B5HPHphzTyZT4fmkFHUQqlQbNEH1MCLgc9tu/GBZvHFJF+8po2Lg2BJ2Nht7Een9sF2AgHhfOK8s06sJ1OnpTXViLC1r7dz39cNcn8NRwU0i5tGiuGtcyXYbCwuOOPfAdV4wzOSNKinSOFNWgNz2uBbtYE/jCTMq7MqlfjJp2lAkKa0IG/PI++GBuYqrLctS0JRAlwtxpuebb+1/zhdW+LqT4hjThip50qSL/kYySq1VB8TVvIYlfpNb+I2uB6C++5w+y3LYJqcyUlDeItt1B1G7cm2FQM9G8O5x8dDLH1knMb6FkQbOOxsODbbFuaZpXZPF8VltMZ3Zgmlo2ZTfbcDnGfoaeanppPgKOONAbCG5uzd+CL/c+uJeH83nnnlo5aSjidVYuphFiR8pFzcXNuffHi4d8jcT6XPHpx+b1G2WZVmuSyyZhSDrTDzyU3HVRrbD3G/uPfFniGSjrcugqqKaRJWk0SwsPMH1+YkG1t9/TDeDrTw9HXFF5rqYYAik23BseRhTWPU05pmSoVknKjVJcBG3JF+/Ax6Ep5IyXTG/7PGUMTVylX9ATs8OS5g6sFcgC6WBB/w4zOR0c+eZh+0aueGVaSUwQRAWu/qRwCewvc9r41FTnlXR5bLXPAk6RMWaNbm6gX1E77YHybP5Mzj1VGWR0dNUFTGEHkluCSCALfnFPU5McXJw/0vwsMjUVL0KZMspcyoalqrSsrHprAwvoTfzA9jcD9MeZVmW1OXZj0JAUmicFWOwO9wb+nvj1+urHoIjKMshmgj2HTC6go76bXsB6YVyZnk2c3jqcqjqDDZvLzpPDAg3I+n4xr4qUo30Mx8NGMq61sZjOfEktZF8FSBYqe/wC80G2tzyR3sdvrh14E8OiaZcyrepFoBlo2VDuVv5hbm3YcnFyZZ4ecgyZNUwhTYqZSt9+AC9+2H1fnH7qBMvd4d0EaEEstuLab2t9LYwWoi3000zeemlFKVpoW+L8jWlpYM6ywinqGdkraeLbqb6rkXvt/QYoy6oTMY4zINUkbBlVhsT7402eRE5JpRY9XXvIpcXJHNjzxf8D1xj2gamrepH1HVvPCwWy/QjHQro4Xya6mqQ9MIHZUXpaLNcgkDex233xnc+pp506lVOkUsJXQpAXVHcbFv4jbf3JwdT1QlSzkABdidt/S+B83UyyhkYK6KF1E2uN+4wAZyMQQx1VG0jslTKjo4BCC5b15vcfg4qmzasoc3rVqFaKIt/zIgYgtbYeb+1ticFVrwRw1VO4Y9RkaLppYLa9mvsBz798fSVtXDUV70TRw5o8UaoSnVMoUji+wJtqw0Iaw5Ll37LNVDHBT1RQHrSOzMLm4JJIAI78WwvrJcsCRRw1r1tRDUh0dFLG/U1W/23sbfcdsNctoIzQxtmTTNG0WmWMkqpY/M9wdySRv2A2tgbxRlVDSwwS0UkVPTFjsJQDG4OoNueAVYbb7ne2GIVuzViVcVFSCI1LJI8UkbMAQvkKqLLvb1OL4Og4yuWoMxhq4mjczlGSwU2UDbTYhuPX6jHzZxlVLNUq8k9etWsaRJsI9OogLcAWG/NsLnr6s01GyU0FHTxz9OHS2p0e7jULk2I3vt2+mAAsZdMaaukUoxounBTtcIQFdiTcnbY2v7e2AswqaA0XwldVFnUMVaFTKV32ubAG633Bx2oy5swXMa2sMgWFo02kJCkEByLnve9vrgSpySuWlWGKKGVUkdC6/LpsGDXOw3HPO9jhgFTeJDNI8GXq8U7OiRgjS7sLbXG3r9tsCVMfimvn6TUEsPUudMcelGIHJ9+f1wzlGXZdVCeWqpklMcUkKxya216fNxsN77k84YweJFzWKSHL6czvGSQGn6TSWudh9sDGZzw3kcctXUDNRUQ1ENmRbd77lj6epxsYKLLKZitS0Aja2xp4whcfxbjYc7HvjOZh/xFmtQ0dPl7xVMMOshm1dVCRwx2IvvbvgLJvDNVW1hjzqKppy0YZHYi7je/qD2vxhUI2EsmSUdkl+ElEiqRHCgcEgm2y99/T2wqzKXKxFUlMkqWiBDMph6aoRcEgcjY+mDcup8uygyRUkKiTQwKyk9STa9wfTbtg0ZzSVtMjWlELKAJpE0bau1r3O38sAGMpq81FHUR5Vk0LIZVJja7mwBFwCd73O++Lz/wASRhUkWFSoFkDqukdgQPbD05vl8L2p5qeOIFxL0xpcqN7kkdjzbbfAdX4lyfqL8TUaSUGhRT3stttwN/qd/wAYLGayZfgwVu86iRQOq1yQTxfA2bU+U5hGZa6nCTHbrKdLajsLnvucKaWeupPDiSZs7tVdVW1SNuQWXTv32OFnjnNjGY6aIG4OskC97HYD748TTQ+7Lp92fS6h3ht80a6PwjQqywftLMArN+7dang2uQRb/N8Ks2oYqKVIKXM8xbSFLLMQ4ViCRYEexw+gOYz0MDURpRHJ+8R3VjYlL2uW5/OFdFJPU5wsWYPH1PiRG0egXYhef0Ax6sZb8HiztR3YlzNamgyJ6ls0qCJXMRRtIRlJsQf12xPw8s8ecU8ceYCaKJdcS3tdbWB0Eceh7d7bEh+Ma2GbJqahMuqoavWQxkHZSW3xo8odJJUCqEG9rb9sGohennL4Kw5azwiO4JHlnkL2O+wHpjFeNMhfw3X0+e5dK0MDsoqI4ttAf+IDtfuPXG1Z16ziAuiNxY2I++Ps2omz/KK6iqoheSMKoYkEsvG/27Y6sflwx7I4Z/ll3MvS01K0EPwzvVFdWqRn8kgIDc+vJ++NFFPTvRqgo+hrIeJI4lUsoNtmOzD69iPrgWGSBCUp0EaazYteIA6T5dhfaxG4wS9ZHJCtIoqYJ2u0awgAsqmxIJ2t7+m218c6irNZTlVWE1FmpVeCPTJrvLGxuQw5sx9jb6hffC+rgWQMEu6CNp4nOwAPY3+/59sGQ9ZVaaM3dSNatYXaxvYng2NttuMC5hJCkTOZNSFGlp2QXAPfn2v+T6Y0MhLrCRS6SoZFuU5IO+K5KhpWINww4xGpYOJwEsw8x1m7BrnbbbjC2olZmu8m6i2n1OIGEVskDR1CTPGoeIdMHzbg3tYbjk4DizhKKtmmpaRqqdoI0VGQ/KPLtY3G555t9cMMpy9TVK9axhg0gfJqYnY7KOQeMfPWZBQZkWgqJnMcfRUUi6XUk3HzX4so2+4w0BiJcwzOd3pus6xk3WnBOlSOLA7i2NDk8FTnFHBV+VZVd6dp7aVCsgN7Dvzv74Jq8viSdanLqJZJnJZpqpzKbE86RYX33vvzhBVnMpcrdetJFFAwD08aCNI2sTsBzbTa53xYja183h0ZVWU89RTxRONTGH/qarjzAC5J1cjjnsQcI4K6hGXRxxTCokp5ll6gAiRvOGCqrXYi4ubAEYL/AOEqOroTLGekHiUchm7XYXI7g9+MUy5XkuVUstPW5nCsaPI0aoVeSxAuD9D6XHp64AKpc7zys/aBpJUpZYAQscSWdmJBYb77evr9cUvkWaS0rVFT1aqsDnWkj31IQdh73vsN99sNqKtoZYZZ8ooZZZGYq95CpkPcn0Hft6YFmzDxFGXejENGFkClEHUKn/cGN/fAALS+FIVNJmZCLF0EYwTqQrTdwx7A2v69sO483y+loYxPUqQhMamOIoCwJtpAOxHBHvfGVgGaZnmXSzGqrNbxamS9g2l7FbDYC+wO+Ca3whU/tKVI5xBTai8ZqpLE7cW7tz2+mFsA5zfOsskihZ6+opyQZqdoVN1uLWb3BFrf0wri8WoqA9GGJdQZm1kuWG/Gwtzt74BpfBlczoaplhjZyqndrj/d6W9zz6YvfwxQ0KyR11WS+gBXKW0kD5gLnWv09MGwA1d4lq611qkpAtPHJe+5AG9gCfvt329MdqoKzM4Wq8uklqtHm07DpEnc6b2Xa3HHO18Ny/hqgy4wzojDV03CcysOCRfa2xBHrtgWLxLSU5eGmoIZqGJ+rGjpdor2BvfZt++GAvhykaPho6uSWpqlK3p06gVdmKnuTcC9tv1GGEPgH4qNZUzMxG1nRoGOlu4x1s8zKrqQ2W5fBBpi1q0igakvYWY27++AarPfE4ZJDV1YSVBIhiuFKn029QR9sG4wrOVzugyuFKyGQUXXDLIebKbAewPIwozGpjzrMaeKJOi0rhCXJbzXtf8Az0x69UvFU00sdWoZJE0SX1aSO/8ADjy7xLRR5TmuXPTib4dXGhpFsHsQbg8N2G3oMcOn2lvGmezq5N4n0ytHrOWQrT5RFTLI8dOiFNiBuBYNfe19r29RhNmc5pa2eaYKjdffff5P83+uHsKKMrhc6iklMdZK+be4vb69/TGM/wBTZaimy6VQ1hJUKGsNyNPY+9vtjrXJ5MjGeJ6yObN2qqQqV6qtGOb2A7Y2fgzNat8wSCogEUnRaUqBYrtYXH07YymfRQ5Rl/hx44lE3T+Ila27bg2+nbDnwFWLW5/WVJXZoWADHcYnUSrTTN8Ef1MEO/EXic5JO8SuKqqdydI8oiW+1zyScC5d/qNOsiftKiQoT88JIJH0POM5V5c2ceJ8ylnNoEqWBAPNjxftjeBaSamSmlpo3i06AjLtb0HcfbHVhi3ii/g48zSyS7lr5hHMYp6JldKhwYn7bg7G+4FwfW2DZHMUnwEry08sakRSdILsLLfUffttsR64T0FBHl0UlLSx6qeSbXEJJNkupuu25Fx233xGbO1ly8GqaaBTSfF6Yog2n94ASC3PmP8ALbGbVOh3Y1q+usEr0iDroF1EsWUN3s54BBI9vLhTW9CU1X/MqI5GLRCM9TSQSWNxsASeL+vrj6oppqzrSxPJI6RxlWlJcaiVN9+AQxFvQ+2IVoowKxWni0yID00bXoaw1GwufX0+uJGLqtE11XkZCx1ln2IbzbED13HOElZMyTX1ea2prGw7jb13w3zCqikklNOkzxyjytIttNu53J2OwO3OEFRUcm6s0YuTpvtfk/nCQBo/bCvL+y4ppkZA0mmMtcECwPqbdh9e2CaHK446yHM5qylpKk015KVdnVmJFyO21rjmxxCLLa/N4SKeuqJZ5IRpUsI0Q2uATwQeOLDub47lPh6ahkirqlLv02iljJ1tG6sRx6MtrG+257g4YDGJgjFJCxYMLJENjvudx9vXmxxLO6vMYKM1GVxwQOotI5RWkkWxtub3I329LfTEoyqHpkaRquiooso/2/35wVG5EMhWnDyW0hTIFD97H+/OJEYuPI85zOGnqp3+Ijq1ZY3jk1EPYlVI203Nh7XxODwfXtTLA9OFqFmuWG40lBe5H+0gfnnFf7bzqornoqFxRh7oIY2CqgvwL7c98E5hR5rPRkVWcTyglbgMVRltxa3rxfnFgNeh8JEpmhghlEQa5AAAA7AEi9+/sdscXPaWmRnZpJi7EKtOgJj2uAdXvYi4P1OIUGqWmjgdWtp0hQo8y2sO43sPU4+TLHp6dpGUgVMekmZxGSA2x8xvcKTcc7YQwbMPEtRUJKtPkwTWZW1TLrk0kWcXA29T6Wxz4jxBUxp8NSzrHGA0Y+GBWzGxI27Ag7X7nDKLMvDlIIg9csTpMZEEJMnTuDrGrgC+3ft9cQj8d0USpFDTSy9MaA8zEE/Ug7/X7YBGdX9v1mYtSVUlXqeX4SU6b8g2uLcbA/TGhynwxl9flsPxMVeZ2Qq8xmCgMRewU7m3bt7kYrn8aVktTLFl9G6VUjBURkQ3Ite4tcnYd/bfC5vEWZ5vMtJTxqKmRStlbQGYHUCe99j+mGA2fwLlkFQvxGZmSGRNOggCTVsQdiew++GEdFlOWEJTVUZQL0zHJGHdl3uGF7Nsb74zKQ5nKkiw5pNGGJUxzLaRpCDfyjcjnzcfe+CMu8HyyU5TMXigBOkFAGkNz23tY+5vhbgOJcz8MZTFFohgcMCoSE6nt/3EcgEXxXB49p4Q60eXTNGXJLIlwx7nbvjlPldLk861FX8OHW1ytOrDSNgQC1x2vZTg+gmqqimWWgqqIQEnSEo3I/Qc4TA9ErHjjhJjqGAG/wA3y48U8YZas3jeKKlkeRJ3E7IwYLGeXAv2259xjZeG/E9XncMQpBDJVQoBUUklld1H8SHvfm2Lq/KUkz+lzKmuKV6SVGDp5oZLjy8XvY98VdchTQ1pQ/7JglteRInXSWO4uCOPrfGe8XZXNXxRwo8bqs6kAqAGAU239caERyJQdMfMAHUgW5HH6YSZhpNTAIJEJkqlVVZzZU3LbDuLWxMaNpRbar1MR/qejpm9JTSgD4ekVCFO2rv/AEx3/SxpDnNSp4WnLccbjFfjKWpzjOpZxTMIjO0aMqMbgaRf9MNf9OcoqaHNswaphlReh+7Y/wAXmHP27Yx1f8eVG+lb8RFyKsuqU/bOaxNuPjJDt7njGjy6oV2JZhcEgD+WMpl1HUS53mk0ShyaqRApTg6idWr841lHQJSIgke0ik3NrknHo6d1iivg8/UL7su4wLSfDWEVwX3Oqy/Kdj339cLJqxnuIZlpEjgCxylRqVQyixJvtuDcHsMGzVIpoekYRIZlaJ2d9IiBBJbjmw24+uEDftQRhlqaeJWjAACFy2423v8Ay5xhlfmKgthjNl01WKlKieZ5oFRTNKSRr8m9r8bkY5V0xoZKwmoiiZiojQlPMdidNt/W/wDbAiiqrlqlqayeWeJUJ6z7Kxtewvbe52t3GIZlBUUJrY4VjjRVidBJZEZrAtpvt/u49fbGdlC/NHHxKLEzOAGUhgQpIFibfUHtvhXTlHklVo1ddJ19Q/It+bC17c4KzGq61YwadpESwsdgzWsT7bj84NoFgpaIVdKnxFQi20S+RT2a354PNsFgBwrVVBqJqWsFNBCejFCjWJJFwgJ442vycW5Tluaw1sFbmUkoSRWDNUSatJJ2Gx+a3Y/g4P8ADdUVlmlFPBGJ1GtCLi97C/3FrAbWwfmeZVHUNOI102/eX3Ie/wAtxtxzf2tgsAZ6iMuWuoS4JGjf6WP3xdrMy3ZtSi4W6aiLdgdvf84Fm6TxgmQC/qwA9ueP83x2Nj07qI723GoA7evoPX/7wgBFq8rWvanlo3mmQAfGSNYhSS1gN97/AJF8EZzVQvBH8DSQSaWXWsisxAHcAmwPv3xBaLL62DQpkDRuyFiNWqxJ2I7bkAn0GLIIKKghYSa6gOPN17cnvgAqXMEqkW8bBX40gKRt2A4P0wBPlU8yVMHxCyw9HXEJWLsrqRewO99JtfB8ApYpOrFCIY2JNyhN/oQONx/gwcDWNF0o6x6ROVNPHvY7HcjvhgAw+HYpVLLllSIw/UUROFKK6AFbOL7Ek78WOGdLHlUVMFqqilSaKEwMJ5l0lQQRawGoX7Hj7WxGAy6SrzzXuSCz6lZu5sTuT6H17YBzbw/Acw/adLC7LYs8VjGhYC+pDfcd7ev3w7EHtDkchmq45FrpdKyNFEAXJUi2i9yNubenbA7Z3S0sR/8ASalXV9RAh87euoqBpb1v6e+OVEzrVJWUtHG8hAM1NUaIpddyCzWtyO/PJOCoJmcqtdFXQu7qY7t1ktexQliRcb2B3t62wWACfFc9fUn9nUU9QHAS8lkCG12Una19jzyMQeHN2lc0yUVF57MXrQ5YN62555vfb7YY1sj0nUhopaWCM7yQSdyu+orYaSQf0v6YDlzahQK9YkHQkJCPSi66iL+UH8m4G998AHYkkjWSDNUpa15ibNETqP1Pp9LW+uISZNQltVFUzwQHdEQq6/YsQfzger8T0sajp0UpRr3kp5enb1Fh/EDgBvFGYFj8JGZk7u6aiT33OADZ+EKdM8y+Wvo44Y5IH6aRh2jK7XHmUcWxZR5zMtc9HV0UkVVApYxPVyNcDhlN919/b8If9IM0emzeqokZClRFrJYfKUN7++xONV4gzGr/AGxDBVNlbLVoWSKOJhURRb2bVwb24/TGb0uNO0dL1maT3ddgpcxkkpWmglCOmnUplYgE3sDcm3H64U5jnctDRPUPNBIyC+lWJF/rgqCkp0y+uMgCiToNKyLu29gTfkcD6YwHiqriaKCjpYpITM51xyfNsTf6fTHNPSwlLdf6zqx6lqKbe9fBqPCviytzqaqvH0I6VQQY5WN/T+uEM/8AqhXOWEtCGF97ztvbjB/gmCOChrVjRV8guR3Om+EhpaaSkRlo47Fj+8MYs3Btf2vjHDpsUs2SDWyr1ZebUZIYoTXL+EPfDv8AqLmGY5rT0S0ixRytpZhKTpUAknj2xqarNqiJ30+dQ2xY3PAv9+cYTwgIlzZQkKKw4IUAjbe36fnDuXxPQZbnM1FWowkWTUrst1IIFr23vfGuPDj8V9N8dPuzOeWfhvqLm/ZDKu8S10SxqMuYiQFhqkuLW/i22vimqqZ6+YStHHAb+YQTsNPoACNJ++I1MgqjNP0S5YgHzfKtv/P1x1CgIclCBtffzD78Y6JYccZXE5FqMjjTFGYUtd05TDUy1HlBFOWO5uLg2++FVXFUIZncJG0YAjMiga2A3O433vz6+2NLXRtUIdUsui9tMblT9SRjKZ0KcSxw9MOQd973+v8AfGiMgegpWrqnS8iSKN3W+9/XGqooIoWAZ1D8XB3/ABhPl0a08LMtgxGohjY7envvhnRhpCTMxjNr2BtYc/nAwLJDSq8nQ1xOFsZdRJN72B29/wDByIQ8h6krMx3BYHg879vSxwNmFOwqqeWKLSrWBAUKGN9jpvzztgvTpezkrtY2FnP24239PTAI4wEyiLc+W6lV1bd+ew3xKGIpoWI+Ym2rkHt9/vfFeqUxgjSpD2AP8W19rDFsLFgHVn33AJ3Ht/m+EBCKnaBgzKyAjZSLWHsfztx+mLmpIarTFquQRpu1tI9sQ6cyyaZY1Ba5Pmvdr878jYbbjH0joNN2ZJBY6TcX+uGBYi/DFULdUgAamJ9+PfFYm0tpUkP20jge/r7YgXINjsq3Ju5+p47bYrJQGxKgsLpsCSfpwT/fAAQtawKsJlXV5WDWV+P1Hr7Xw3jqVlpE6QMcosSJEBU9tQ53t+hGM1HHpmEpj1OAVEqgWYdxY3uf89sXLMQLgLoI8yKNht3H02P/ANbgh0Kmmj6cTzLO6i0cwQuyW2JJBuCNt/ptijMaFMwpXVpZ1cqfMSSpIHBu1r8b7didsLCqs3UEZDAGwU6SLc2PLD9Ppj5a6WAIKdFJAsDIQrKQbgi/P0xQAUOVeZoayt1wKRK5lUhwR5Tosb24uPbjvgGppaOldllaeoptiIyhV0e++tb7g7233vh9HO9b1IujAsguxeN3LHfnTYEE8WPpgqJ6mObWZ6VQu7osYDDbvq3G45PvgsDHUHhurrmMoj0U7OdLvdlW/pb9T2thqPBFXFdHlTUObXtf8YdVdT8JJI3TGp/M9raGuOQAN7+t8fLmL6F6cMwW2wvYfYBhYYG2BlvBVbFQeKKCoqt4BJpf6EWxvfFNLmFZ4tyhsvKyKwlmqJAt9RAGr7BNKgf3OPK49mFjY35x6tlc09VleTV0tRM00qSKSW4tZdtu9u98begPkNp5GkyXMVkZ1jQwrqvpuL3Nj9rH8Y8vrZBUZ1JMoJhT93Fe9zb1vz/949FlnaPwzXtdiRMB83tjzVTaKk/7lLH6kn+2OdcnS/2I23haxy/MHHlDLwOB5MZyimeKJYwwClj5r7/T27fnGg8Mf/hMxPrH/wDzjNQJ06eN73IlCAdvqccul3z5e6/4b6v8GLsxr4VVT4gBDEnSbau5A3wq8W5ZVVOe1tVSIHAl0aAdxYD84d+FISmcyEsDpDAeX1AOGtdEBmVW3d6gg7ew/tjTFHq1sviJGR1pI9yugp46XJaaneM/u4gDxf7frixXDqIwewGgDm/Ydv8Axjut3jIuAFO+3JF/sOPTFNgbpYb3N7d7Xucat7nIuD6rc9N9CXANyJBv+PxjMUUJrswkqJVv5ja7ah9sPM7doculYMT5f64AytI46dEsx2DXDW/pgXABgjbqnUA5vcm25/zfHyy9ORShZWHJXYYlUg9KKS585tYdr4jUDoK2wZjZiSNjcX4wATMsLRvG1OUudRsBYH1t+MRIjZowAwBFyLbk9t/64qiJmGgMV073HsL9sEQnrUsYW8dpLDTba+ACpUUzEKwZGUDSxUkMtxvv6Hvi9bIpSyWv5QRb1377YpqKcRV+lHILrbV3AO/88WU/n12sLbkdjzgAhJ1Zluy9FhwQL7e5vbA9RII1DRFF1N82phue/wCTzzicNS0xlLXGltHPIJtidTFEIdbJqJsDv67YYisSfuxIWBvYlb2Y9x9tv/Hfj6Nuk53YEFT/AJbF1PHaJydJCgi2nke+BqxRHFrNySLAg2IGq1r82uL4AJNIrKLygMSeAAQefTf19Nh3tjiKHsixhG2Fwbavew/liMUhkYCQAvpB1KAo/H3x2RkjIWSMMhB8inSBueB9sAFLpGpu5GsGxGzb8XHvt/TfFsECM7+clwNRZh/QXt9P7YpklDnQy7lOVNrD0H98ULKssRkVCmgFwA3vax9f82xQDWSsgdxqbzJ5XIHJ7FSN7H6+m2B6mviqAyLqLKbP1edvr/P6nCqlqjUSWkRTpN19t9sMpXEjk6dKqCbLybD1wqA4hF3Kxhy9wR6j19P6YqFTLANCzRWHGuj6h/Kg4nXKKZUkdUlEh+UiwG19/XFMtU8RUc6lv5SVH4wwP//Z"/>
          <p:cNvSpPr>
            <a:spLocks noChangeAspect="1" noChangeArrowheads="1"/>
          </p:cNvSpPr>
          <p:nvPr/>
        </p:nvSpPr>
        <p:spPr bwMode="auto">
          <a:xfrm>
            <a:off x="155575" y="-555625"/>
            <a:ext cx="1743075" cy="11620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4" name="AutoShape 8" descr="data:image/jpg;base64,/9j/4AAQSkZJRgABAQAAAQABAAD/2wBDAAkGBwgHBgkIBwgKCgkLDRYPDQwMDRsUFRAWIB0iIiAdHx8kKDQsJCYxJx8fLT0tMTU3Ojo6Iys/RD84QzQ5Ojf/2wBDAQoKCg0MDRoPDxo3JR8lNzc3Nzc3Nzc3Nzc3Nzc3Nzc3Nzc3Nzc3Nzc3Nzc3Nzc3Nzc3Nzc3Nzc3Nzc3Nzc3Nzf/wAARCACdAOwDASIAAhEBAxEB/8QAHAAAAgMBAQEBAAAAAAAAAAAABAUCAwYBBwAI/8QAPhAAAgECBQIEBQEHAgUEAwAAAQIDBBEABRIhMRNBBiJRYRQycYGRoRUjQrHB0fAHUhYkM2LxJYKS4TWywv/EABoBAAMBAQEBAAAAAAAAAAAAAAABAgMEBQb/xAArEQACAgEDAgUDBQEAAAAAAAAAAQIRAwQhMRJxFCJBUWETIzMkMjSBobH/2gAMAwEAAhEDEQA/ACv9L6Na+sfX8tPMlQfeyNb9SMeoxqURqfZd7qRvff8ATGF/0goTHHVVzXCyN0VHqAL3/XGxmfRWIrNuHsByTtfEYkqNM1uQxkQ/GxktdGQjQV/iG/OBPEUX/LpWRrqmom6ukcsnDj/43P1AwQ8pneHpkpZlYjkkEHFL1SRRfulEjMAL324PJ7/TD9yULKmKmkrIqiTVKkkSiOx+bcEED1se/HtziuuIijScsizyKyRkC+k2WxAOxOA0nGXCSkBEjwveNWsbxnSwHPlAuR9u/ajO54JaSJWYGYTaYZBsdRFkNu1vT84w2RtyGxyNLp+Ml3Z21xxtZAysCdXsQSbcfXF61MtQOnlkKmMmYfEMP3fvpGxb9B7nANXSn4Uz1xSSaMtrVNow6lSCd973/Xg4cw1L1UZamXpoWlBkdTttfg8/XAhMS09MaDNJDUVDzPLHF0XmILHYgqo+/Aw6p71WiSlKRPHI6EAjUwHCk9gbe5G2KNNLS1UUkkhaoliQXYlmc8bD+1hi6jiMjK1OUikjco2kjUwt8rEbC/3w4iky2IxQpEsY80iO8ajdy+1wR6n+h3wFm8jrlMpL/DIsGqONdzYkbE/W+wwwj6ERiWMDVIGdV5fUDx/ffthH4jqZTQooASF0AaOMam0uyi9+1j6fnFshAlPVU3TdYoJoamlpmUp02Zje5N/4iDe99/XCenzEGkIWRI6XQItCXZg5P2te+/Nj+MOZKOkpY9dNIsk8ED6iSWMt7khvXY3HoQMZen6lPU1gjgWSF5yVaONGlVTyRfYAAjc7i+1sZGppBV/DLVRJEs5Bjkj6JPk0kbEADa5NxbvxhTPVTV1ZUqpkMNWw0KFMSQyC1jc2v3uQPfBVL1LPJUfDxQoyaja8jJby2YGzDSzEta9xbtiyqjWnaSm+PWmL1P7iBypY6gNRUb2FtXBI+mKiS+CyreuoqZ5eoEqzEOtGEY6l21eX1Ftjx7gHCLOMwiq5o5oEJiSJklcizhdQtqsOx9trn1wY+USxTVM1RnVOt1/6qEkVClNgTfmwwrrYKlKorSVAkaojuXdSqg3F9uSSLeh2J+ujMhbQ/D0QojJOupkL9X5tV7bH0HA/8YBzmaBsmMiB2jmnD/u5AF1BjY235BIJG235ulgmjpaGOQv57OYgLKybXt6jf0v9cAVRjjpJoHZY1Mo06gY9Th9iCPmNrG1h/XCQwPMppleGKOpIp5YSQsVhp8xBBPPO+/rthnFQU1BNLNHE8CU4JMvWsJGAFx3uCBf772wmznMVikgMdJZo0ZdczXLG5BOngeYEjnH1FRz5l4ikpswqqiRVMilg+k29uwvtiqEOqGtlrVnTI5en3XqGxka2/mI0i1+T83HGLHo48zoRNmtXWu6A9Xy3QMLA8D9B64hQUEGTVT0ydQVhAaIAkMVA327XIO/274FlzOT4qrp8s6scjM0oQG2hwTdLHjgn1wANYqqjipumtFUMWvriIQ3Zdh8x3sNr8/TFeZZ3SII9fSjkZAV0nzrsLWsLL/P8YFpsrqemtTJDEUZw0kLjhQBYLYf7T33v+v1PSU1Nrmio2kYk652QMy2PO+wbbcevF7YQH0tRWTESTIKKLqAtErM0shI3IHO+xuSDv6Wwf8F1YiWhllnty04bSezWta4NtjxwNsBDxDRUg+Hy3rVCNwNLKUY278nV78W9sTjWrrXQ00JpWD7dQedhsCVa21ifv+MMC2pnigCK80iG121yXlv31NvZfQi2BDm+WaUHxBWygaQPl9uMSTIaOl8+YJJIHudbPYLtsGtz9b4Lp8lyuKJVkjo425IkGq/uD6YTGereGqCTK8goKeocRsokeQBhe5B7/wCcYOkkjinVowNIbduBcLbk84Z0+XQQr516j73Z9+fbtiVTQ09QpugR2v5lG98OmkNyt2ZysrzTwRPJMHbrRKVttpvvtyecWVU7KFEg6UYUAkbsbITsN/7/AExfU5PAZGjkZjc6iQN9hsbnbtjLZhLmkMvRkneTQ4Dx9P8AhNlsCLE87f1xDbRSSYVm0q/H0qU0MTyyLeOQG5FrHf1HPc7nFkOV1VWgWijDLc3mkAC2JJH1I3GJVEMck1HAhSGPSzw69mUa/Ttbf6e2HzeJMlo1WGKoDhRt0I2dR9wLYhJPdlNtLYCzPKqn4J5KiJJ5FVrlL2XixVfXn3xVR1dVUzSwQgwKZ387DzA6RcKDtz6/jBUXjbJpDYPVaNWnWKV2W/1AOFedVED1UU+WVCGFpi8xT/qRvpsQAflJHqL4qUUt0KLb2ZyRKagamkMoFayKUZrs80hPFu/6d+MOqWF5ljaExQyRtpKoQWPlJsSOP54z79CkqoFp+p1jHdWTzSSXay6tr/c7D9MPqCCSSmglQpC6WGxF3Gj+I+5/GFB7imqCEaGIosXleYOyIRd9fv8Ajck8jGbzj4mroj0R0lZY5FFrsFMi6hxYWNzjQgwQNEgIjM+sopBL9QH7m+259vfGMzzNz+zzHTEfvo7HpDUyEkX1/wCwbMd/XGj4IXI1SGlpqWSSmnAPQYHy6eqNyQR3IG49PzjLCd6iuqjTsq9WcyREgGO9r7i2xtcjYc298PqyBMopmlpgjyypZkMhu4IJLEcDT5jttt64ystVFQ5nUUkEYnaSqbou9yDfSbG3N9jsNrD3Bzo0sd0s86yCqr6LzyOkExJ1iIE76jcb87AW3G3qp8TyQUniKjmeCZ2p5TFHrcRjzEaSSbkgAWOwsebYcSTGTXIuiWKbpo0bFUKgbagLbDYqT229MZnx1WRVVfRiRhJKk7akUXD+Zbb8b7fnFRRLY0pZa/NXapnMFPrR0alnZd0AJCqLWv7c8HFE1TVipanqf3kehhFqAcEEqfMR81rW9sBUNc9TBWIsqNpjIWnEWoXFyb3+Y2BJ9LDHFml6sEMsKRiKMiKUP84OmwHvtaw/G+LZABLJMhoolDvYFw3UvaMi2zXuCPbbbCWspmmy6uctO0omtHTldQQdUX0252P64cPMBDl+sSBoZGTrHZbHba442G23fAlfTyS5VmJ1aJIHkWcR7KzBwRYckWLcnCQC+eniqxTK0w1wpIXhjGprXvbVwO/fbBs8tVUVjyUdEYZpSVMhXqsZNJIXUTwQBwOMUUtKph6kkgpol+Ij6lrAbJYb/X+fpg5a6D9oU9RTipqqvWgihbyIWCAXAO/rvigE+TUs1fUSST1E/VlXWTESWYEkEe2+n7Xw+jzXLsteVaoGNw2vSEDOxt2Yg/TF2U01XWyM9QRTULr+6SFwrOWG9ze5Fh3xbTZVQ5fVSFoVPEumVBI0Vu+/8PN74VgJI80qauB4KGjqmUnTrS51DfYkbA/24vidPlFXVwaanMDSo409FIybG+1z/F2353w8lzXKstpiGrIwwNwIP4rm9itxcDcfTFP7RqK6L4ikyomFySrySMse+3mAubXI5sON98AEKVYMvpYmaDpqQBNCliHAsCzC179ydrG2INn6sFSGVekDp8wOqNe1/f1/8YDjyHM8whD1lV0onF2jCagPZrc/m574c0OW5XSLA6U7Wcbl/M7HvxwLj5TzgAVx1lfXyasro+qVGlp5FChtr/N3Ptb+eL4ctzeVS65rHBc7xp1AFPpbth02ZUFPGiRzaFUHSCNAXbewA/TAdPnUVZHrarp10koNbgEgd7YAPSaP/UzwzU+WWsanba4mjNh9xcD840lBmuXZlGGy+up6gdhFKGx+bJsgqsndlqYWC35TdSPr/fAxpaqYJFl0khYOWBBKkffCjPq4Oien6FbP0VnNbVx1bRxwq0awlizdr7beuAJXLVK2ZamoEqqTw1hYjfgcHCHw4aseHIonzComeOItMJWJvva309PpbD2gklev6dGsZjRyUJFlYW8tjzbfEPd0QlSM745q3giooY6czPXqyreTQsCkkuWO57+3OEtLnM2VzxUWUwRTzXVIoHjDq4AG3/btye3fDLx1UxqUlSdz0o7aSNgx3Nh23/ljO5an7My+Krnl6dfmwIiZuYqb2v3bm/0xaikuNxRuUt+EajxB4qaJfh8vgQtqu7fMA977EW1EEDc+nOI5X+3s0yxax82MFYWLmmqKQBf/AJA3vb+eAvBApa6tmrCAKWFhHCCPTa5/B/T3x6O3R+F1RmMDTyMRlSW3qdGNurS2Z5/lNVEudRZdm1AaTMYUsvRm3muwIZW77X2P9MbWnjeOnSZAkMqyWIDAtJ5SdLN9fxjz/PpcokE8clVNRTUrLLFWSEylXL/J6kbG3pgPw9mVdTZzH8bmM0sFZKyw1jhtEx3VWX/3DcbGxuLYcFStmGR3KkeiO0LLE1giz6yA5u6vcbHuO1/fGerlQZe60tOtIsiO2opYySCwbkdxfk7H6jGhienFJACsd59atGg1sH9R3twLn0G++EtXKwigaYyAzwEFkjuxYWBJU7b8m+FJkxQZE4pIYpo51nUxaZWkcMwG5JW3pfi529bYykKwxZjmSxRCRUmZo+mLKAQLC/I3twL2tuBzpKGnMUxrnc1ARNMoEeq+25UgWABPHcX37YQUsceW1ddC/UmleZ3jWILbSRySflG9r8+nO4gbKcypVWborFDEKmREZ3QloiwuwsO59b7FcJPEbRy1NEJy4aKZhK7nVLLYKQf9xuQf8GNJMs9S1THU1UkUM/T6bR2BVrcFt7Eb2tyb/TGfejhEUlVUNTUzJUHVKSbtaOxAB254AxaIBK7Jq91afLadWkkPX0zybrbULj+Hubi/fF8eW1Nayq0sZlEJa7Elhsp3+5+YbbW7HA75h1JalsojnqnLXm6YKowDEHYi5+Ycb3GDaWGSsGXitmlQyxHpaEKrxcAG25Ftwb3wwBauppRFRQTyqkidSGVIn3Ja5BtxvbknbArVMtRV1MdKqRSMJllje7ubeYgjZRcX3F7euCKqmhnoTE6KvQrZYZqh1AB1KSCwO17237dsWHpRVdVX0lMsiPCI2eMFSrBNLWLC9vtyMICEC0cVS0swnrSVaBti9mKA9ve+49cBSI9PW0dXU9OnjjSBg07bnyqCoXm/f2+2CIHlSQQ09R0kLJE3wyAySOytbcnfYb8D2xW2V0tJU0wlllNSGDyRoNZSzbs57/Lc9hihFNRnmmq0ZKKnVpGgIg/eHUbljv63Hp98Uw0OcZrPN8WT1kXT0ZjoZlN9x9Pvzh3VZtQ5aquyxS19Oxic6Cmo2AJ2H0P/AIthbV+KGmqmkgj+KSILqmUkEHmwP+3kb+vfjC3AaZJk9FArSO7yVsR+eWM6bG2xPF9uTfDOrzGhopxI8wgWVzpTp6RrGzi5FtO/vzjAy+JMy/egSShWclY2PlFzwTybcA3wxyfw5Nn9KlbmGYGMBumOrcmwt68X7WvxgoZdW+K1SXSn7wAsGaMBLAH8XHqNt8RoEzeviMkcZEc25aTbYcEW3J35wfDkuQ5Its1eOZlJF3Ujvt5b7ffFdX4jp4JejADpcAEMPkFuQANtuBgA6PCNRUs8ua1muflRGQAR7tY7nGfzLw2xr5kpxLJHG2i57bXt2va+CajxBXiXVAgYNcKAu53/AEwzy6DxJXUqzPWmnF7JG+xC9ucMDR+MoanLlkkigaWCM2J1boO4PsPX7HAWQZdXVdK9UtIyNKdmby+UXAt3Pfj0OPQszhSpWQsAwa4ItfUD/Tc/YnCijieDLZU6RcQBI11HnT8pPf5bA/THn6bI06PX1Vyxp13L8upVSlSEq/xKRqSp82vU+9rbW3/QYZZbJOhlqjKkMS6nB3I07m1zxx9vfEIDTVtEKjKQBNH01cX8qm579xcfoMLK5Zo8smtWB4wjHQE0nW1gDz6ltvf2x1LeW55r4MvXxS5zWQUr3tVSIrseQpNz97YA8WwHPswrngZRFEfhqVewWPbb/wB19/bD/LoTFnM9VsTS0rsDe/mIsP64zGd1rZVlSBbrVSDQigcMdyftz9cdWNJyM35ca+TK5L4jrslkMUbOov51PY/TGwyrxfmWaTCiy6pgimlRluxtf1Av3xh80yWpoqWCrmJPXJDg/wALc2xPw3ItJn2WO7aFNQqu3oCbH+eM5w3s0x5pJdPoOKnLs6kjlSqhqRFC7SuvT322LWG5077nYb40uWZ9EfC37LzCmM8EY109jxpvp1en1G/bvh5VLFT08lNSxhgIqgKkfnAXSdVt/Xfnvjy6CseJ4k6bTQyEakW+pr7FRt349cZpuWwONbo9oyKrpsp8H0M1XJDPE20gje5FyPlN97D/APW3Jwur88y6eZIqDLKiQqysZXmEYJtyAOdlPNt/fCHIM2ir/C9bQwUqxwwzrKsY3MaagG5vxsbYslZjYqPPE+oMx0rY+3v/ADGKozNlQfELCstWqvTulrEXCA33KngHuRxf0GFOamgoq+pSTRLVMv7sE3smgbWv/wBoG/pbDejrIpYrzRnoshiVm3QncbgfLfcAnCnxE8VFN+9iQrHCUVnBJVNJsbexsOPT64SBszOeNmNHKZIF0wxuCzNIWaK+nygHb34OJ5Tk1VWPUySVLLUUz6Y6pBYta99QP29O+B6ythrInjpKJtE8qBpiSqggW4G5va+/pidBlcucV2ZU1ZVzJ0WBaOLZSxNtxfe59e2KEWPIlNUyvRCDquCHiUtIbgqWN124B29du+A6fMqiqejoRA8MV9UE6pcts3F7C/NhhtX5c9AYYoa4RAxaVg1K7xnym6rttZSbYTDMIYRTQFWqKuKQNEZE6SuxduP4jyL8cHABfDAaimjnkRkrIZzDUCQEkK2oDm5W3t2uccaVKDMYviXKRLGpcLvq8tiNO5PF/pviLzhY2MssnmrRHUwUo8rk2sQw3PJ7/wBsNMupY6OUURUs4QF+iLXDCxJJ5BI/ngAzUc65YklPDAJpiEUuX26gDW2U8m52v2xZWpnk6wxyNcNpuYhpMe5uoC9rDnc3JG+CFrsooIwZi0WqFI0iiiEkgZS1nXgd9rm/PoMRl8QzvFHBTZYkEUqaUnqpDZTwSdrDj+WARZD4Tgi0SyzyS07MHaKQFVYsLEnuLDue43xbUvlHh6aOemhiYSRlCqyglWVrgnnY8X9u2BosozfNY4p6nNmkoCQkogDBmG44I3NvXtgmPwfltLKj1M71ERBWzlRqNtjsdrf1wWALSZ3DWZhNVZXk0tRWOFsNj0/cnf63O+1sQnbxVWz1CQ0ktPYjXAdux4B5HPHphzTyZT4fmkFHUQqlQbNEH1MCLgc9tu/GBZvHFJF+8po2Lg2BJ2Nht7Een9sF2AgHhfOK8s06sJ1OnpTXViLC1r7dz39cNcn8NRwU0i5tGiuGtcyXYbCwuOOPfAdV4wzOSNKinSOFNWgNz2uBbtYE/jCTMq7MqlfjJp2lAkKa0IG/PI++GBuYqrLctS0JRAlwtxpuebb+1/zhdW+LqT4hjThip50qSL/kYySq1VB8TVvIYlfpNb+I2uB6C++5w+y3LYJqcyUlDeItt1B1G7cm2FQM9G8O5x8dDLH1knMb6FkQbOOxsODbbFuaZpXZPF8VltMZ3Zgmlo2ZTfbcDnGfoaeanppPgKOONAbCG5uzd+CL/c+uJeH83nnnlo5aSjidVYuphFiR8pFzcXNuffHi4d8jcT6XPHpx+b1G2WZVmuSyyZhSDrTDzyU3HVRrbD3G/uPfFniGSjrcugqqKaRJWk0SwsPMH1+YkG1t9/TDeDrTw9HXFF5rqYYAik23BseRhTWPU05pmSoVknKjVJcBG3JF+/Ax6Ep5IyXTG/7PGUMTVylX9ATs8OS5g6sFcgC6WBB/w4zOR0c+eZh+0aueGVaSUwQRAWu/qRwCewvc9r41FTnlXR5bLXPAk6RMWaNbm6gX1E77YHybP5Mzj1VGWR0dNUFTGEHkluCSCALfnFPU5McXJw/0vwsMjUVL0KZMspcyoalqrSsrHprAwvoTfzA9jcD9MeZVmW1OXZj0JAUmicFWOwO9wb+nvj1+urHoIjKMshmgj2HTC6go76bXsB6YVyZnk2c3jqcqjqDDZvLzpPDAg3I+n4xr4qUo30Mx8NGMq61sZjOfEktZF8FSBYqe/wC80G2tzyR3sdvrh14E8OiaZcyrepFoBlo2VDuVv5hbm3YcnFyZZ4ecgyZNUwhTYqZSt9+AC9+2H1fnH7qBMvd4d0EaEEstuLab2t9LYwWoi3000zeemlFKVpoW+L8jWlpYM6ywinqGdkraeLbqb6rkXvt/QYoy6oTMY4zINUkbBlVhsT7402eRE5JpRY9XXvIpcXJHNjzxf8D1xj2gamrepH1HVvPCwWy/QjHQro4Xya6mqQ9MIHZUXpaLNcgkDex233xnc+pp506lVOkUsJXQpAXVHcbFv4jbf3JwdT1QlSzkABdidt/S+B83UyyhkYK6KF1E2uN+4wAZyMQQx1VG0jslTKjo4BCC5b15vcfg4qmzasoc3rVqFaKIt/zIgYgtbYeb+1ticFVrwRw1VO4Y9RkaLppYLa9mvsBz798fSVtXDUV70TRw5o8UaoSnVMoUji+wJtqw0Iaw5Ll37LNVDHBT1RQHrSOzMLm4JJIAI78WwvrJcsCRRw1r1tRDUh0dFLG/U1W/23sbfcdsNctoIzQxtmTTNG0WmWMkqpY/M9wdySRv2A2tgbxRlVDSwwS0UkVPTFjsJQDG4OoNueAVYbb7ne2GIVuzViVcVFSCI1LJI8UkbMAQvkKqLLvb1OL4Og4yuWoMxhq4mjczlGSwU2UDbTYhuPX6jHzZxlVLNUq8k9etWsaRJsI9OogLcAWG/NsLnr6s01GyU0FHTxz9OHS2p0e7jULk2I3vt2+mAAsZdMaaukUoxounBTtcIQFdiTcnbY2v7e2AswqaA0XwldVFnUMVaFTKV32ubAG633Bx2oy5swXMa2sMgWFo02kJCkEByLnve9vrgSpySuWlWGKKGVUkdC6/LpsGDXOw3HPO9jhgFTeJDNI8GXq8U7OiRgjS7sLbXG3r9tsCVMfimvn6TUEsPUudMcelGIHJ9+f1wzlGXZdVCeWqpklMcUkKxya216fNxsN77k84YweJFzWKSHL6czvGSQGn6TSWudh9sDGZzw3kcctXUDNRUQ1ENmRbd77lj6epxsYKLLKZitS0Aja2xp4whcfxbjYc7HvjOZh/xFmtQ0dPl7xVMMOshm1dVCRwx2IvvbvgLJvDNVW1hjzqKppy0YZHYi7je/qD2vxhUI2EsmSUdkl+ElEiqRHCgcEgm2y99/T2wqzKXKxFUlMkqWiBDMph6aoRcEgcjY+mDcup8uygyRUkKiTQwKyk9STa9wfTbtg0ZzSVtMjWlELKAJpE0bau1r3O38sAGMpq81FHUR5Vk0LIZVJja7mwBFwCd73O++Lz/wASRhUkWFSoFkDqukdgQPbD05vl8L2p5qeOIFxL0xpcqN7kkdjzbbfAdX4lyfqL8TUaSUGhRT3stttwN/qd/wAYLGayZfgwVu86iRQOq1yQTxfA2bU+U5hGZa6nCTHbrKdLajsLnvucKaWeupPDiSZs7tVdVW1SNuQWXTv32OFnjnNjGY6aIG4OskC97HYD748TTQ+7Lp92fS6h3ht80a6PwjQqywftLMArN+7dang2uQRb/N8Ks2oYqKVIKXM8xbSFLLMQ4ViCRYEexw+gOYz0MDURpRHJ+8R3VjYlL2uW5/OFdFJPU5wsWYPH1PiRG0egXYhef0Ax6sZb8HiztR3YlzNamgyJ6ls0qCJXMRRtIRlJsQf12xPw8s8ecU8ceYCaKJdcS3tdbWB0Eceh7d7bEh+Ma2GbJqahMuqoavWQxkHZSW3xo8odJJUCqEG9rb9sGohennL4Kw5azwiO4JHlnkL2O+wHpjFeNMhfw3X0+e5dK0MDsoqI4ttAf+IDtfuPXG1Z16ziAuiNxY2I++Ps2omz/KK6iqoheSMKoYkEsvG/27Y6sflwx7I4Z/ll3MvS01K0EPwzvVFdWqRn8kgIDc+vJ++NFFPTvRqgo+hrIeJI4lUsoNtmOzD69iPrgWGSBCUp0EaazYteIA6T5dhfaxG4wS9ZHJCtIoqYJ2u0awgAsqmxIJ2t7+m218c6irNZTlVWE1FmpVeCPTJrvLGxuQw5sx9jb6hffC+rgWQMEu6CNp4nOwAPY3+/59sGQ9ZVaaM3dSNatYXaxvYng2NttuMC5hJCkTOZNSFGlp2QXAPfn2v+T6Y0MhLrCRS6SoZFuU5IO+K5KhpWINww4xGpYOJwEsw8x1m7BrnbbbjC2olZmu8m6i2n1OIGEVskDR1CTPGoeIdMHzbg3tYbjk4DizhKKtmmpaRqqdoI0VGQ/KPLtY3G555t9cMMpy9TVK9axhg0gfJqYnY7KOQeMfPWZBQZkWgqJnMcfRUUi6XUk3HzX4so2+4w0BiJcwzOd3pus6xk3WnBOlSOLA7i2NDk8FTnFHBV+VZVd6dp7aVCsgN7Dvzv74Jq8viSdanLqJZJnJZpqpzKbE86RYX33vvzhBVnMpcrdetJFFAwD08aCNI2sTsBzbTa53xYja183h0ZVWU89RTxRONTGH/qarjzAC5J1cjjnsQcI4K6hGXRxxTCokp5ll6gAiRvOGCqrXYi4ubAEYL/AOEqOroTLGekHiUchm7XYXI7g9+MUy5XkuVUstPW5nCsaPI0aoVeSxAuD9D6XHp64AKpc7zys/aBpJUpZYAQscSWdmJBYb77evr9cUvkWaS0rVFT1aqsDnWkj31IQdh73vsN99sNqKtoZYZZ8ooZZZGYq95CpkPcn0Hft6YFmzDxFGXejENGFkClEHUKn/cGN/fAALS+FIVNJmZCLF0EYwTqQrTdwx7A2v69sO483y+loYxPUqQhMamOIoCwJtpAOxHBHvfGVgGaZnmXSzGqrNbxamS9g2l7FbDYC+wO+Ca3whU/tKVI5xBTai8ZqpLE7cW7tz2+mFsA5zfOsskihZ6+opyQZqdoVN1uLWb3BFrf0wri8WoqA9GGJdQZm1kuWG/Gwtzt74BpfBlczoaplhjZyqndrj/d6W9zz6YvfwxQ0KyR11WS+gBXKW0kD5gLnWv09MGwA1d4lq611qkpAtPHJe+5AG9gCfvt329MdqoKzM4Wq8uklqtHm07DpEnc6b2Xa3HHO18Ny/hqgy4wzojDV03CcysOCRfa2xBHrtgWLxLSU5eGmoIZqGJ+rGjpdor2BvfZt++GAvhykaPho6uSWpqlK3p06gVdmKnuTcC9tv1GGEPgH4qNZUzMxG1nRoGOlu4x1s8zKrqQ2W5fBBpi1q0igakvYWY27++AarPfE4ZJDV1YSVBIhiuFKn029QR9sG4wrOVzugyuFKyGQUXXDLIebKbAewPIwozGpjzrMaeKJOi0rhCXJbzXtf8Az0x69UvFU00sdWoZJE0SX1aSO/8ADjy7xLRR5TmuXPTib4dXGhpFsHsQbg8N2G3oMcOn2lvGmezq5N4n0ytHrOWQrT5RFTLI8dOiFNiBuBYNfe19r29RhNmc5pa2eaYKjdffff5P83+uHsKKMrhc6iklMdZK+be4vb69/TGM/wBTZaimy6VQ1hJUKGsNyNPY+9vtjrXJ5MjGeJ6yObN2qqQqV6qtGOb2A7Y2fgzNat8wSCogEUnRaUqBYrtYXH07YymfRQ5Rl/hx44lE3T+Ila27bg2+nbDnwFWLW5/WVJXZoWADHcYnUSrTTN8Ef1MEO/EXic5JO8SuKqqdydI8oiW+1zyScC5d/qNOsiftKiQoT88JIJH0POM5V5c2ceJ8ylnNoEqWBAPNjxftjeBaSamSmlpo3i06AjLtb0HcfbHVhi3ii/g48zSyS7lr5hHMYp6JldKhwYn7bg7G+4FwfW2DZHMUnwEry08sakRSdILsLLfUffttsR64T0FBHl0UlLSx6qeSbXEJJNkupuu25Fx233xGbO1ly8GqaaBTSfF6Yog2n94ASC3PmP8ALbGbVOh3Y1q+usEr0iDroF1EsWUN3s54BBI9vLhTW9CU1X/MqI5GLRCM9TSQSWNxsASeL+vrj6oppqzrSxPJI6RxlWlJcaiVN9+AQxFvQ+2IVoowKxWni0yID00bXoaw1GwufX0+uJGLqtE11XkZCx1ln2IbzbED13HOElZMyTX1ea2prGw7jb13w3zCqikklNOkzxyjytIttNu53J2OwO3OEFRUcm6s0YuTpvtfk/nCQBo/bCvL+y4ppkZA0mmMtcECwPqbdh9e2CaHK446yHM5qylpKk015KVdnVmJFyO21rjmxxCLLa/N4SKeuqJZ5IRpUsI0Q2uATwQeOLDub47lPh6ahkirqlLv02iljJ1tG6sRx6MtrG+257g4YDGJgjFJCxYMLJENjvudx9vXmxxLO6vMYKM1GVxwQOotI5RWkkWxtub3I329LfTEoyqHpkaRquiooso/2/35wVG5EMhWnDyW0hTIFD97H+/OJEYuPI85zOGnqp3+Ijq1ZY3jk1EPYlVI203Nh7XxODwfXtTLA9OFqFmuWG40lBe5H+0gfnnFf7bzqornoqFxRh7oIY2CqgvwL7c98E5hR5rPRkVWcTyglbgMVRltxa3rxfnFgNeh8JEpmhghlEQa5AAAA7AEi9+/sdscXPaWmRnZpJi7EKtOgJj2uAdXvYi4P1OIUGqWmjgdWtp0hQo8y2sO43sPU4+TLHp6dpGUgVMekmZxGSA2x8xvcKTcc7YQwbMPEtRUJKtPkwTWZW1TLrk0kWcXA29T6Wxz4jxBUxp8NSzrHGA0Y+GBWzGxI27Ag7X7nDKLMvDlIIg9csTpMZEEJMnTuDrGrgC+3ft9cQj8d0USpFDTSy9MaA8zEE/Ug7/X7YBGdX9v1mYtSVUlXqeX4SU6b8g2uLcbA/TGhynwxl9flsPxMVeZ2Qq8xmCgMRewU7m3bt7kYrn8aVktTLFl9G6VUjBURkQ3Ite4tcnYd/bfC5vEWZ5vMtJTxqKmRStlbQGYHUCe99j+mGA2fwLlkFQvxGZmSGRNOggCTVsQdiew++GEdFlOWEJTVUZQL0zHJGHdl3uGF7Nsb74zKQ5nKkiw5pNGGJUxzLaRpCDfyjcjnzcfe+CMu8HyyU5TMXigBOkFAGkNz23tY+5vhbgOJcz8MZTFFohgcMCoSE6nt/3EcgEXxXB49p4Q60eXTNGXJLIlwx7nbvjlPldLk861FX8OHW1ytOrDSNgQC1x2vZTg+gmqqimWWgqqIQEnSEo3I/Qc4TA9ErHjjhJjqGAG/wA3y48U8YZas3jeKKlkeRJ3E7IwYLGeXAv2259xjZeG/E9XncMQpBDJVQoBUUklld1H8SHvfm2Lq/KUkz+lzKmuKV6SVGDp5oZLjy8XvY98VdchTQ1pQ/7JglteRInXSWO4uCOPrfGe8XZXNXxRwo8bqs6kAqAGAU239caERyJQdMfMAHUgW5HH6YSZhpNTAIJEJkqlVVZzZU3LbDuLWxMaNpRbar1MR/qejpm9JTSgD4ekVCFO2rv/AEx3/SxpDnNSp4WnLccbjFfjKWpzjOpZxTMIjO0aMqMbgaRf9MNf9OcoqaHNswaphlReh+7Y/wAXmHP27Yx1f8eVG+lb8RFyKsuqU/bOaxNuPjJDt7njGjy6oV2JZhcEgD+WMpl1HUS53mk0ShyaqRApTg6idWr841lHQJSIgke0ik3NrknHo6d1iivg8/UL7su4wLSfDWEVwX3Oqy/Kdj339cLJqxnuIZlpEjgCxylRqVQyixJvtuDcHsMGzVIpoekYRIZlaJ2d9IiBBJbjmw24+uEDftQRhlqaeJWjAACFy2423v8Ay5xhlfmKgthjNl01WKlKieZ5oFRTNKSRr8m9r8bkY5V0xoZKwmoiiZiojQlPMdidNt/W/wDbAiiqrlqlqayeWeJUJ6z7Kxtewvbe52t3GIZlBUUJrY4VjjRVidBJZEZrAtpvt/u49fbGdlC/NHHxKLEzOAGUhgQpIFibfUHtvhXTlHklVo1ddJ19Q/It+bC17c4KzGq61YwadpESwsdgzWsT7bj84NoFgpaIVdKnxFQi20S+RT2a354PNsFgBwrVVBqJqWsFNBCejFCjWJJFwgJ442vycW5Tluaw1sFbmUkoSRWDNUSatJJ2Gx+a3Y/g4P8ADdUVlmlFPBGJ1GtCLi97C/3FrAbWwfmeZVHUNOI102/eX3Ie/wAtxtxzf2tgsAZ6iMuWuoS4JGjf6WP3xdrMy3ZtSi4W6aiLdgdvf84Fm6TxgmQC/qwA9ueP83x2Nj07qI723GoA7evoPX/7wgBFq8rWvanlo3mmQAfGSNYhSS1gN97/AJF8EZzVQvBH8DSQSaWXWsisxAHcAmwPv3xBaLL62DQpkDRuyFiNWqxJ2I7bkAn0GLIIKKghYSa6gOPN17cnvgAqXMEqkW8bBX40gKRt2A4P0wBPlU8yVMHxCyw9HXEJWLsrqRewO99JtfB8ApYpOrFCIY2JNyhN/oQONx/gwcDWNF0o6x6ROVNPHvY7HcjvhgAw+HYpVLLllSIw/UUROFKK6AFbOL7Ek78WOGdLHlUVMFqqilSaKEwMJ5l0lQQRawGoX7Hj7WxGAy6SrzzXuSCz6lZu5sTuT6H17YBzbw/Acw/adLC7LYs8VjGhYC+pDfcd7ev3w7EHtDkchmq45FrpdKyNFEAXJUi2i9yNubenbA7Z3S0sR/8ASalXV9RAh87euoqBpb1v6e+OVEzrVJWUtHG8hAM1NUaIpddyCzWtyO/PJOCoJmcqtdFXQu7qY7t1ktexQliRcb2B3t62wWACfFc9fUn9nUU9QHAS8lkCG12Una19jzyMQeHN2lc0yUVF57MXrQ5YN62555vfb7YY1sj0nUhopaWCM7yQSdyu+orYaSQf0v6YDlzahQK9YkHQkJCPSi66iL+UH8m4G998AHYkkjWSDNUpa15ibNETqP1Pp9LW+uISZNQltVFUzwQHdEQq6/YsQfzger8T0sajp0UpRr3kp5enb1Fh/EDgBvFGYFj8JGZk7u6aiT33OADZ+EKdM8y+Wvo44Y5IH6aRh2jK7XHmUcWxZR5zMtc9HV0UkVVApYxPVyNcDhlN919/b8If9IM0emzeqokZClRFrJYfKUN7++xONV4gzGr/AGxDBVNlbLVoWSKOJhURRb2bVwb24/TGb0uNO0dL1maT3ddgpcxkkpWmglCOmnUplYgE3sDcm3H64U5jnctDRPUPNBIyC+lWJF/rgqCkp0y+uMgCiToNKyLu29gTfkcD6YwHiqriaKCjpYpITM51xyfNsTf6fTHNPSwlLdf6zqx6lqKbe9fBqPCviytzqaqvH0I6VQQY5WN/T+uEM/8AqhXOWEtCGF97ztvbjB/gmCOChrVjRV8guR3Om+EhpaaSkRlo47Fj+8MYs3Btf2vjHDpsUs2SDWyr1ZebUZIYoTXL+EPfDv8AqLmGY5rT0S0ixRytpZhKTpUAknj2xqarNqiJ30+dQ2xY3PAv9+cYTwgIlzZQkKKw4IUAjbe36fnDuXxPQZbnM1FWowkWTUrst1IIFr23vfGuPDj8V9N8dPuzOeWfhvqLm/ZDKu8S10SxqMuYiQFhqkuLW/i22vimqqZ6+YStHHAb+YQTsNPoACNJ++I1MgqjNP0S5YgHzfKtv/P1x1CgIclCBtffzD78Y6JYccZXE5FqMjjTFGYUtd05TDUy1HlBFOWO5uLg2++FVXFUIZncJG0YAjMiga2A3O433vz6+2NLXRtUIdUsui9tMblT9SRjKZ0KcSxw9MOQd973+v8AfGiMgegpWrqnS8iSKN3W+9/XGqooIoWAZ1D8XB3/ABhPl0a08LMtgxGohjY7envvhnRhpCTMxjNr2BtYc/nAwLJDSq8nQ1xOFsZdRJN72B29/wDByIQ8h6krMx3BYHg879vSxwNmFOwqqeWKLSrWBAUKGN9jpvzztgvTpezkrtY2FnP24239PTAI4wEyiLc+W6lV1bd+ew3xKGIpoWI+Ym2rkHt9/vfFeqUxgjSpD2AP8W19rDFsLFgHVn33AJ3Ht/m+EBCKnaBgzKyAjZSLWHsfztx+mLmpIarTFquQRpu1tI9sQ6cyyaZY1Ba5Pmvdr878jYbbjH0joNN2ZJBY6TcX+uGBYi/DFULdUgAamJ9+PfFYm0tpUkP20jge/r7YgXINjsq3Ju5+p47bYrJQGxKgsLpsCSfpwT/fAAQtawKsJlXV5WDWV+P1Hr7Xw3jqVlpE6QMcosSJEBU9tQ53t+hGM1HHpmEpj1OAVEqgWYdxY3uf89sXLMQLgLoI8yKNht3H02P/ANbgh0Kmmj6cTzLO6i0cwQuyW2JJBuCNt/ptijMaFMwpXVpZ1cqfMSSpIHBu1r8b7didsLCqs3UEZDAGwU6SLc2PLD9Ppj5a6WAIKdFJAsDIQrKQbgi/P0xQAUOVeZoayt1wKRK5lUhwR5Tosb24uPbjvgGppaOldllaeoptiIyhV0e++tb7g7233vh9HO9b1IujAsguxeN3LHfnTYEE8WPpgqJ6mObWZ6VQu7osYDDbvq3G45PvgsDHUHhurrmMoj0U7OdLvdlW/pb9T2thqPBFXFdHlTUObXtf8YdVdT8JJI3TGp/M9raGuOQAN7+t8fLmL6F6cMwW2wvYfYBhYYG2BlvBVbFQeKKCoqt4BJpf6EWxvfFNLmFZ4tyhsvKyKwlmqJAt9RAGr7BNKgf3OPK49mFjY35x6tlc09VleTV0tRM00qSKSW4tZdtu9u98begPkNp5GkyXMVkZ1jQwrqvpuL3Nj9rH8Y8vrZBUZ1JMoJhT93Fe9zb1vz/949FlnaPwzXtdiRMB83tjzVTaKk/7lLH6kn+2OdcnS/2I23haxy/MHHlDLwOB5MZyimeKJYwwClj5r7/T27fnGg8Mf/hMxPrH/wDzjNQJ06eN73IlCAdvqccul3z5e6/4b6v8GLsxr4VVT4gBDEnSbau5A3wq8W5ZVVOe1tVSIHAl0aAdxYD84d+FISmcyEsDpDAeX1AOGtdEBmVW3d6gg7ew/tjTFHq1sviJGR1pI9yugp46XJaaneM/u4gDxf7frixXDqIwewGgDm/Ydv8Axjut3jIuAFO+3JF/sOPTFNgbpYb3N7d7Xucat7nIuD6rc9N9CXANyJBv+PxjMUUJrswkqJVv5ja7ah9sPM7doculYMT5f64AytI46dEsx2DXDW/pgXABgjbqnUA5vcm25/zfHyy9ORShZWHJXYYlUg9KKS585tYdr4jUDoK2wZjZiSNjcX4wATMsLRvG1OUudRsBYH1t+MRIjZowAwBFyLbk9t/64qiJmGgMV073HsL9sEQnrUsYW8dpLDTba+ACpUUzEKwZGUDSxUkMtxvv6Hvi9bIpSyWv5QRb1377YpqKcRV+lHILrbV3AO/88WU/n12sLbkdjzgAhJ1Zluy9FhwQL7e5vbA9RII1DRFF1N82phue/wCTzzicNS0xlLXGltHPIJtidTFEIdbJqJsDv67YYisSfuxIWBvYlb2Y9x9tv/Hfj6Nuk53YEFT/AJbF1PHaJydJCgi2nke+BqxRHFrNySLAg2IGq1r82uL4AJNIrKLygMSeAAQefTf19Nh3tjiKHsixhG2Fwbavew/liMUhkYCQAvpB1KAo/H3x2RkjIWSMMhB8inSBueB9sAFLpGpu5GsGxGzb8XHvt/TfFsECM7+clwNRZh/QXt9P7YpklDnQy7lOVNrD0H98ULKssRkVCmgFwA3vax9f82xQDWSsgdxqbzJ5XIHJ7FSN7H6+m2B6mviqAyLqLKbP1edvr/P6nCqlqjUSWkRTpN19t9sMpXEjk6dKqCbLybD1wqA4hF3Kxhy9wR6j19P6YqFTLANCzRWHGuj6h/Kg4nXKKZUkdUlEh+UiwG19/XFMtU8RUc6lv5SVH4wwP//Z"/>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86" name="Picture 10" descr="http://t1.gstatic.com/images?q=tbn:ANd9GcTIGt7AOrWCoG1151dz5CEuIEwF0zPTw0u0T92kYqOK-5SRHT3W"/>
          <p:cNvPicPr>
            <a:picLocks noChangeAspect="1" noChangeArrowheads="1"/>
          </p:cNvPicPr>
          <p:nvPr/>
        </p:nvPicPr>
        <p:blipFill>
          <a:blip r:embed="rId2"/>
          <a:srcRect/>
          <a:stretch>
            <a:fillRect/>
          </a:stretch>
        </p:blipFill>
        <p:spPr bwMode="auto">
          <a:xfrm>
            <a:off x="152400" y="381000"/>
            <a:ext cx="3658810" cy="4191000"/>
          </a:xfrm>
          <a:prstGeom prst="rect">
            <a:avLst/>
          </a:prstGeom>
          <a:noFill/>
        </p:spPr>
      </p:pic>
      <p:pic>
        <p:nvPicPr>
          <p:cNvPr id="50188" name="Picture 12" descr="http://t3.gstatic.com/images?q=tbn:ANd9GcSqNqIkcD_sjBxqEbZIl9mjA-a-dYToWRiIX1ivduk_2_qz4zamTQ"/>
          <p:cNvPicPr>
            <a:picLocks noChangeAspect="1" noChangeArrowheads="1"/>
          </p:cNvPicPr>
          <p:nvPr/>
        </p:nvPicPr>
        <p:blipFill>
          <a:blip r:embed="rId3"/>
          <a:srcRect/>
          <a:stretch>
            <a:fillRect/>
          </a:stretch>
        </p:blipFill>
        <p:spPr bwMode="auto">
          <a:xfrm>
            <a:off x="4724400" y="381000"/>
            <a:ext cx="4074994" cy="5809034"/>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188"/>
                                        </p:tgtEl>
                                        <p:attrNameLst>
                                          <p:attrName>style.visibility</p:attrName>
                                        </p:attrNameLst>
                                      </p:cBhvr>
                                      <p:to>
                                        <p:strVal val="visible"/>
                                      </p:to>
                                    </p:set>
                                    <p:animEffect transition="in" filter="wipe(down)">
                                      <p:cBhvr>
                                        <p:cTn id="7" dur="500"/>
                                        <p:tgtEl>
                                          <p:spTgt spid="501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0186"/>
                                        </p:tgtEl>
                                        <p:attrNameLst>
                                          <p:attrName>style.visibility</p:attrName>
                                        </p:attrNameLst>
                                      </p:cBhvr>
                                      <p:to>
                                        <p:strVal val="visible"/>
                                      </p:to>
                                    </p:set>
                                    <p:anim calcmode="lin" valueType="num">
                                      <p:cBhvr additive="base">
                                        <p:cTn id="12" dur="500" fill="hold"/>
                                        <p:tgtEl>
                                          <p:spTgt spid="50186"/>
                                        </p:tgtEl>
                                        <p:attrNameLst>
                                          <p:attrName>ppt_x</p:attrName>
                                        </p:attrNameLst>
                                      </p:cBhvr>
                                      <p:tavLst>
                                        <p:tav tm="0">
                                          <p:val>
                                            <p:strVal val="#ppt_x"/>
                                          </p:val>
                                        </p:tav>
                                        <p:tav tm="100000">
                                          <p:val>
                                            <p:strVal val="#ppt_x"/>
                                          </p:val>
                                        </p:tav>
                                      </p:tavLst>
                                    </p:anim>
                                    <p:anim calcmode="lin" valueType="num">
                                      <p:cBhvr additive="base">
                                        <p:cTn id="13" dur="500" fill="hold"/>
                                        <p:tgtEl>
                                          <p:spTgt spid="50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467600" cy="1143000"/>
          </a:xfrm>
        </p:spPr>
        <p:txBody>
          <a:bodyPr>
            <a:normAutofit/>
          </a:bodyPr>
          <a:lstStyle/>
          <a:p>
            <a:r>
              <a:rPr lang="en-US" sz="3200" b="1" i="1" dirty="0" smtClean="0">
                <a:latin typeface="Times New Roman" pitchFamily="18" charset="0"/>
                <a:cs typeface="Times New Roman" pitchFamily="18" charset="0"/>
              </a:rPr>
              <a:t>PRESENTED TO:</a:t>
            </a:r>
            <a:r>
              <a:rPr lang="en-US" sz="3200" dirty="0" smtClean="0"/>
              <a:t/>
            </a:r>
            <a:br>
              <a:rPr lang="en-US" sz="3200" dirty="0" smtClean="0"/>
            </a:br>
            <a:r>
              <a:rPr lang="en-US" sz="3200" dirty="0" smtClean="0"/>
              <a:t>                            </a:t>
            </a:r>
            <a:r>
              <a:rPr lang="en-US" sz="3200" i="1" dirty="0" smtClean="0">
                <a:latin typeface="Arial Black" pitchFamily="34" charset="0"/>
              </a:rPr>
              <a:t>DR. AYUB ELAHI </a:t>
            </a:r>
            <a:endParaRPr lang="en-US" sz="3200" i="1" dirty="0">
              <a:latin typeface="Arial Black" pitchFamily="34" charset="0"/>
            </a:endParaRPr>
          </a:p>
        </p:txBody>
      </p:sp>
      <p:sp>
        <p:nvSpPr>
          <p:cNvPr id="3" name="Content Placeholder 2"/>
          <p:cNvSpPr>
            <a:spLocks noGrp="1"/>
          </p:cNvSpPr>
          <p:nvPr>
            <p:ph idx="1"/>
          </p:nvPr>
        </p:nvSpPr>
        <p:spPr>
          <a:xfrm>
            <a:off x="685800" y="2438400"/>
            <a:ext cx="6248400" cy="1143000"/>
          </a:xfrm>
        </p:spPr>
        <p:txBody>
          <a:bodyPr>
            <a:normAutofit fontScale="70000" lnSpcReduction="20000"/>
          </a:bodyPr>
          <a:lstStyle/>
          <a:p>
            <a:endParaRPr lang="en-US" b="1" i="1" dirty="0" smtClean="0">
              <a:latin typeface="Times New Roman" pitchFamily="18" charset="0"/>
              <a:cs typeface="Times New Roman" pitchFamily="18" charset="0"/>
            </a:endParaRPr>
          </a:p>
          <a:p>
            <a:r>
              <a:rPr lang="en-US" sz="4100" b="1" i="1" dirty="0" smtClean="0">
                <a:latin typeface="Times New Roman" pitchFamily="18" charset="0"/>
                <a:cs typeface="Times New Roman" pitchFamily="18" charset="0"/>
              </a:rPr>
              <a:t>ORGANIZED BY:</a:t>
            </a:r>
          </a:p>
          <a:p>
            <a:pPr>
              <a:buNone/>
            </a:pPr>
            <a:r>
              <a:rPr lang="en-US" b="1" i="1" dirty="0" smtClean="0">
                <a:latin typeface="Times New Roman" pitchFamily="18" charset="0"/>
                <a:cs typeface="Times New Roman" pitchFamily="18" charset="0"/>
              </a:rPr>
              <a:t>                 </a:t>
            </a:r>
            <a:endParaRPr lang="en-US" b="1" i="1" dirty="0">
              <a:latin typeface="Times New Roman" pitchFamily="18" charset="0"/>
              <a:cs typeface="Times New Roman" pitchFamily="18" charset="0"/>
            </a:endParaRPr>
          </a:p>
        </p:txBody>
      </p:sp>
      <p:sp>
        <p:nvSpPr>
          <p:cNvPr id="5" name="Subtitle 2"/>
          <p:cNvSpPr txBox="1">
            <a:spLocks/>
          </p:cNvSpPr>
          <p:nvPr/>
        </p:nvSpPr>
        <p:spPr>
          <a:xfrm>
            <a:off x="2590800" y="3048000"/>
            <a:ext cx="5943600" cy="3581400"/>
          </a:xfrm>
          <a:prstGeom prst="rect">
            <a:avLst/>
          </a:prstGeom>
        </p:spPr>
        <p:txBody>
          <a:bodyPr vert="horz" numCol="1">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US" sz="3500" b="0" i="0" u="none" strike="noStrike" kern="1200" cap="none" spc="0" normalizeH="0" baseline="0" noProof="0" dirty="0" smtClean="0">
              <a:ln>
                <a:noFill/>
              </a:ln>
              <a:solidFill>
                <a:schemeClr val="bg1"/>
              </a:solidFill>
              <a:effectLst/>
              <a:uLnTx/>
              <a:uFillTx/>
              <a:latin typeface="+mn-lt"/>
              <a:ea typeface="+mn-ea"/>
              <a:cs typeface="+mn-cs"/>
            </a:endParaRPr>
          </a:p>
          <a:p>
            <a:pPr marL="1737360" lvl="4" indent="-237744" algn="just">
              <a:spcBef>
                <a:spcPct val="20000"/>
              </a:spcBef>
              <a:buClr>
                <a:schemeClr val="accent3"/>
              </a:buClr>
              <a:buSzPct val="90000"/>
              <a:buFont typeface="Wingdings" pitchFamily="2" charset="2"/>
              <a:buChar char="q"/>
            </a:pPr>
            <a:r>
              <a:rPr kumimoji="0" lang="en-US" sz="2400" b="0" i="0" u="none" strike="noStrike" kern="1200" cap="none" spc="0" normalizeH="0" baseline="0" noProof="0" dirty="0" smtClean="0">
                <a:ln>
                  <a:noFill/>
                </a:ln>
                <a:solidFill>
                  <a:schemeClr val="bg1"/>
                </a:solidFill>
                <a:effectLst/>
                <a:uLnTx/>
                <a:uFillTx/>
                <a:latin typeface="Lucida Console" pitchFamily="49" charset="0"/>
                <a:ea typeface="+mn-ea"/>
                <a:cs typeface="+mn-cs"/>
              </a:rPr>
              <a:t> </a:t>
            </a:r>
            <a:r>
              <a:rPr kumimoji="0" lang="en-US"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Mudassar</a:t>
            </a:r>
            <a:r>
              <a:rPr kumimoji="0" lang="en-US" sz="2400" b="0"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en-US"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ghumman</a:t>
            </a:r>
            <a:endParaRPr kumimoji="0" lang="en-US" sz="2400" b="0" i="0" u="none" strike="noStrike" kern="1200" cap="none" spc="0" normalizeH="0" baseline="0" noProof="0" dirty="0" smtClean="0">
              <a:ln>
                <a:noFill/>
              </a:ln>
              <a:solidFill>
                <a:schemeClr val="bg1"/>
              </a:solidFill>
              <a:effectLst/>
              <a:uLnTx/>
              <a:uFillTx/>
              <a:latin typeface="Verdana" pitchFamily="34" charset="0"/>
              <a:ea typeface="+mn-ea"/>
              <a:cs typeface="+mn-cs"/>
            </a:endParaRPr>
          </a:p>
          <a:p>
            <a:pPr marL="1947672" lvl="5" indent="-182880" algn="just">
              <a:spcBef>
                <a:spcPct val="20000"/>
              </a:spcBef>
              <a:buClr>
                <a:schemeClr val="accent4"/>
              </a:buClr>
              <a:buSzPct val="100000"/>
              <a:buFont typeface="Wingdings" pitchFamily="2" charset="2"/>
              <a:buChar char="q"/>
            </a:pPr>
            <a:r>
              <a:rPr kumimoji="0" lang="en-US" sz="2400" b="0" i="0" u="none" strike="noStrike" kern="1200" cap="none" spc="0" normalizeH="0" baseline="0" noProof="0" dirty="0" smtClean="0">
                <a:ln>
                  <a:noFill/>
                </a:ln>
                <a:solidFill>
                  <a:schemeClr val="bg1"/>
                </a:solidFill>
                <a:effectLst/>
                <a:uLnTx/>
                <a:uFillTx/>
                <a:latin typeface="Verdana" pitchFamily="34" charset="0"/>
                <a:ea typeface="+mn-ea"/>
                <a:cs typeface="+mn-cs"/>
              </a:rPr>
              <a:t>  Muhammad </a:t>
            </a:r>
            <a:r>
              <a:rPr kumimoji="0" lang="en-US"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Subhan</a:t>
            </a:r>
            <a:endParaRPr kumimoji="0" lang="en-US" sz="2400" b="0" i="0" u="none" strike="noStrike" kern="1200" cap="none" spc="0" normalizeH="0" baseline="0" noProof="0" dirty="0" smtClean="0">
              <a:ln>
                <a:noFill/>
              </a:ln>
              <a:solidFill>
                <a:schemeClr val="bg1"/>
              </a:solidFill>
              <a:effectLst/>
              <a:uLnTx/>
              <a:uFillTx/>
              <a:latin typeface="Verdana" pitchFamily="34" charset="0"/>
              <a:ea typeface="+mn-ea"/>
              <a:cs typeface="+mn-cs"/>
            </a:endParaRPr>
          </a:p>
          <a:p>
            <a:pPr marL="2157984" lvl="6" indent="-182880" algn="just">
              <a:spcBef>
                <a:spcPct val="20000"/>
              </a:spcBef>
              <a:buClr>
                <a:schemeClr val="accent5"/>
              </a:buClr>
              <a:buFont typeface="Wingdings" pitchFamily="2" charset="2"/>
              <a:buChar char="q"/>
            </a:pPr>
            <a:r>
              <a:rPr kumimoji="0" lang="en-US" sz="2400" b="0"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en-US"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Aoon</a:t>
            </a:r>
            <a:r>
              <a:rPr kumimoji="0" lang="en-US" sz="2400" b="0" i="0" u="none" strike="noStrike" kern="1200" cap="none" spc="0" normalizeH="0" baseline="0" noProof="0" dirty="0" smtClean="0">
                <a:ln>
                  <a:noFill/>
                </a:ln>
                <a:solidFill>
                  <a:schemeClr val="bg1"/>
                </a:solidFill>
                <a:effectLst/>
                <a:uLnTx/>
                <a:uFillTx/>
                <a:latin typeface="Verdana" pitchFamily="34" charset="0"/>
                <a:ea typeface="+mn-ea"/>
                <a:cs typeface="+mn-cs"/>
              </a:rPr>
              <a:t> Muhammad</a:t>
            </a:r>
          </a:p>
          <a:p>
            <a:pPr marL="2377440" lvl="7" indent="-182880" algn="just">
              <a:spcBef>
                <a:spcPct val="20000"/>
              </a:spcBef>
              <a:buClr>
                <a:schemeClr val="accent6"/>
              </a:buClr>
              <a:buSzPct val="100000"/>
              <a:buFont typeface="Wingdings" pitchFamily="2" charset="2"/>
              <a:buChar char="q"/>
            </a:pPr>
            <a:r>
              <a:rPr kumimoji="0" lang="en-US" sz="2400" b="0" i="0" u="none" strike="noStrike" kern="1200" cap="none" spc="0" normalizeH="0" baseline="0" noProof="0" dirty="0" smtClean="0">
                <a:ln>
                  <a:noFill/>
                </a:ln>
                <a:solidFill>
                  <a:schemeClr val="bg1"/>
                </a:solidFill>
                <a:effectLst/>
                <a:uLnTx/>
                <a:uFillTx/>
                <a:latin typeface="Verdana" pitchFamily="34" charset="0"/>
                <a:ea typeface="+mn-ea"/>
                <a:cs typeface="+mn-cs"/>
              </a:rPr>
              <a:t>  Muhammad </a:t>
            </a:r>
            <a:r>
              <a:rPr kumimoji="0" lang="en-US"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Imran</a:t>
            </a:r>
            <a:endParaRPr kumimoji="0" lang="en-US" sz="2400" b="0" i="0" u="none" strike="noStrike" kern="1200" cap="none" spc="0" normalizeH="0" baseline="0" noProof="0" dirty="0" smtClean="0">
              <a:ln>
                <a:noFill/>
              </a:ln>
              <a:solidFill>
                <a:schemeClr val="bg1"/>
              </a:solidFill>
              <a:effectLst/>
              <a:uLnTx/>
              <a:uFillTx/>
              <a:latin typeface="Verdana" pitchFamily="34" charset="0"/>
              <a:ea typeface="+mn-ea"/>
              <a:cs typeface="+mn-cs"/>
            </a:endParaRPr>
          </a:p>
          <a:p>
            <a:pPr marL="2596896" lvl="8" indent="-182880" algn="just">
              <a:spcBef>
                <a:spcPct val="20000"/>
              </a:spcBef>
              <a:buClr>
                <a:schemeClr val="accent6"/>
              </a:buClr>
              <a:buFont typeface="Wingdings" pitchFamily="2" charset="2"/>
              <a:buChar char="q"/>
            </a:pPr>
            <a:r>
              <a:rPr kumimoji="0" lang="en-US" sz="2400" b="0"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en-US"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Khurram</a:t>
            </a:r>
            <a:r>
              <a:rPr kumimoji="0" lang="en-US" sz="2400" b="0"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en-US"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shahzad</a:t>
            </a:r>
            <a:endParaRPr kumimoji="0" lang="en-US"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pic>
        <p:nvPicPr>
          <p:cNvPr id="3075" name="Picture 3" descr="C:\Documents and Settings\Administrator\My Documents\My Pictures\imagesCAX02FHO.jpg"/>
          <p:cNvPicPr>
            <a:picLocks noChangeAspect="1" noChangeArrowheads="1"/>
          </p:cNvPicPr>
          <p:nvPr/>
        </p:nvPicPr>
        <p:blipFill>
          <a:blip r:embed="rId2"/>
          <a:srcRect/>
          <a:stretch>
            <a:fillRect/>
          </a:stretch>
        </p:blipFill>
        <p:spPr bwMode="auto">
          <a:xfrm>
            <a:off x="228600" y="3505200"/>
            <a:ext cx="2667000" cy="29718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20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additive="base">
                                        <p:cTn id="30" dur="3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1" dur="3000" fill="hold"/>
                                        <p:tgtEl>
                                          <p:spTgt spid="5">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additive="base">
                                        <p:cTn id="34" dur="3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5" dur="3000" fill="hold"/>
                                        <p:tgtEl>
                                          <p:spTgt spid="5">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3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9" dur="3000" fill="hold"/>
                                        <p:tgtEl>
                                          <p:spTgt spid="5">
                                            <p:txEl>
                                              <p:pRg st="3" end="3"/>
                                            </p:txEl>
                                          </p:spTgt>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additive="base">
                                        <p:cTn id="42" dur="3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43" dur="3000" fill="hold"/>
                                        <p:tgtEl>
                                          <p:spTgt spid="5">
                                            <p:txEl>
                                              <p:pRg st="4" end="4"/>
                                            </p:txEl>
                                          </p:spTgt>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 calcmode="lin" valueType="num">
                                      <p:cBhvr additive="base">
                                        <p:cTn id="46" dur="3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7" dur="3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467600" cy="1143000"/>
          </a:xfrm>
        </p:spPr>
        <p:txBody>
          <a:bodyPr/>
          <a:lstStyle/>
          <a:p>
            <a:r>
              <a:rPr lang="en-US" dirty="0" err="1" smtClean="0"/>
              <a:t>Tremie</a:t>
            </a:r>
            <a:endParaRPr lang="en-US" dirty="0"/>
          </a:p>
        </p:txBody>
      </p:sp>
      <p:sp>
        <p:nvSpPr>
          <p:cNvPr id="3" name="Content Placeholder 2"/>
          <p:cNvSpPr>
            <a:spLocks noGrp="1"/>
          </p:cNvSpPr>
          <p:nvPr>
            <p:ph idx="1"/>
          </p:nvPr>
        </p:nvSpPr>
        <p:spPr>
          <a:xfrm>
            <a:off x="457200" y="2362200"/>
            <a:ext cx="7467600" cy="3763963"/>
          </a:xfrm>
        </p:spPr>
        <p:txBody>
          <a:bodyPr>
            <a:normAutofit fontScale="85000" lnSpcReduction="20000"/>
          </a:bodyPr>
          <a:lstStyle/>
          <a:p>
            <a:r>
              <a:rPr lang="en-US" dirty="0" smtClean="0"/>
              <a:t>In the </a:t>
            </a:r>
            <a:r>
              <a:rPr lang="en-US" dirty="0" err="1" smtClean="0"/>
              <a:t>Tremie</a:t>
            </a:r>
            <a:r>
              <a:rPr lang="en-US" dirty="0" smtClean="0"/>
              <a:t> Concrete method, </a:t>
            </a:r>
            <a:r>
              <a:rPr lang="en-US" dirty="0" smtClean="0">
                <a:hlinkClick r:id="rId2" action="ppaction://hlinkfile" tooltip="Concrete"/>
              </a:rPr>
              <a:t>concrete</a:t>
            </a:r>
            <a:r>
              <a:rPr lang="en-US" dirty="0" smtClean="0"/>
              <a:t> is placed below water level through a pipe, the lower end of which is kept immersed in fresh concrete so that the rising concrete from the bottom displaces the water without washing out the cement content.</a:t>
            </a:r>
          </a:p>
          <a:p>
            <a:r>
              <a:rPr lang="en-US" dirty="0" smtClean="0"/>
              <a:t>The </a:t>
            </a:r>
            <a:r>
              <a:rPr lang="en-US" dirty="0" err="1" smtClean="0"/>
              <a:t>tremie</a:t>
            </a:r>
            <a:r>
              <a:rPr lang="en-US" dirty="0" smtClean="0"/>
              <a:t> concrete method is often used in bridges that span bodies of water. In this case, the pier footing is supported by a </a:t>
            </a:r>
            <a:r>
              <a:rPr lang="en-US" dirty="0" err="1" smtClean="0"/>
              <a:t>tremie</a:t>
            </a:r>
            <a:r>
              <a:rPr lang="en-US" dirty="0" smtClean="0"/>
              <a:t>. </a:t>
            </a:r>
            <a:r>
              <a:rPr lang="en-US" dirty="0" err="1" smtClean="0"/>
              <a:t>Tremie</a:t>
            </a:r>
            <a:r>
              <a:rPr lang="en-US" dirty="0" smtClean="0"/>
              <a:t> pipes are also used to pour the concrete in slurry walls.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t0.gstatic.com/images?q=tbn:ANd9GcSK93juuCJFVa5eWFBrbnbnZIB5ObXJHD4tztsdCY-DrwpLGbhNUA"/>
          <p:cNvPicPr>
            <a:picLocks noChangeAspect="1" noChangeArrowheads="1"/>
          </p:cNvPicPr>
          <p:nvPr/>
        </p:nvPicPr>
        <p:blipFill>
          <a:blip r:embed="rId2"/>
          <a:srcRect/>
          <a:stretch>
            <a:fillRect/>
          </a:stretch>
        </p:blipFill>
        <p:spPr bwMode="auto">
          <a:xfrm>
            <a:off x="381000" y="3728721"/>
            <a:ext cx="3200400" cy="3129279"/>
          </a:xfrm>
          <a:prstGeom prst="rect">
            <a:avLst/>
          </a:prstGeom>
          <a:noFill/>
        </p:spPr>
      </p:pic>
      <p:pic>
        <p:nvPicPr>
          <p:cNvPr id="4102" name="Picture 6" descr="http://t0.gstatic.com/images?q=tbn:ANd9GcQWjAVcTV2YOZViIaG6rIzXNYsZ4f2ZD4-OyI9igGuRhwqwFoBs"/>
          <p:cNvPicPr>
            <a:picLocks noChangeAspect="1" noChangeArrowheads="1"/>
          </p:cNvPicPr>
          <p:nvPr/>
        </p:nvPicPr>
        <p:blipFill>
          <a:blip r:embed="rId3"/>
          <a:srcRect/>
          <a:stretch>
            <a:fillRect/>
          </a:stretch>
        </p:blipFill>
        <p:spPr bwMode="auto">
          <a:xfrm>
            <a:off x="381000" y="365448"/>
            <a:ext cx="3124200" cy="3215951"/>
          </a:xfrm>
          <a:prstGeom prst="rect">
            <a:avLst/>
          </a:prstGeom>
          <a:noFill/>
        </p:spPr>
      </p:pic>
      <p:pic>
        <p:nvPicPr>
          <p:cNvPr id="4104" name="Picture 8" descr="http://t0.gstatic.com/images?q=tbn:ANd9GcTx_DGo2JwxenhpLGlBXeCrllxaP-MAmHShB8wYFN7kkgLAubuMYg"/>
          <p:cNvPicPr>
            <a:picLocks noChangeAspect="1" noChangeArrowheads="1"/>
          </p:cNvPicPr>
          <p:nvPr/>
        </p:nvPicPr>
        <p:blipFill>
          <a:blip r:embed="rId4"/>
          <a:srcRect/>
          <a:stretch>
            <a:fillRect/>
          </a:stretch>
        </p:blipFill>
        <p:spPr bwMode="auto">
          <a:xfrm>
            <a:off x="4516318" y="1295400"/>
            <a:ext cx="4627682" cy="5410200"/>
          </a:xfrm>
          <a:prstGeom prst="rect">
            <a:avLst/>
          </a:prstGeom>
          <a:noFill/>
        </p:spPr>
      </p:pic>
      <p:pic>
        <p:nvPicPr>
          <p:cNvPr id="4105" name="Picture 9" descr="C:\Documents and Settings\Administrator\My Documents\My Pictures\imagesCAYWTKLH.jpg"/>
          <p:cNvPicPr>
            <a:picLocks noChangeAspect="1" noChangeArrowheads="1"/>
          </p:cNvPicPr>
          <p:nvPr/>
        </p:nvPicPr>
        <p:blipFill>
          <a:blip r:embed="rId5"/>
          <a:srcRect/>
          <a:stretch>
            <a:fillRect/>
          </a:stretch>
        </p:blipFill>
        <p:spPr bwMode="auto">
          <a:xfrm>
            <a:off x="3581400" y="0"/>
            <a:ext cx="1219200" cy="1294459"/>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20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 calcmode="lin" valueType="num">
                                      <p:cBhvr additive="base">
                                        <p:cTn id="17" dur="500" fill="hold"/>
                                        <p:tgtEl>
                                          <p:spTgt spid="4104"/>
                                        </p:tgtEl>
                                        <p:attrNameLst>
                                          <p:attrName>ppt_x</p:attrName>
                                        </p:attrNameLst>
                                      </p:cBhvr>
                                      <p:tavLst>
                                        <p:tav tm="0">
                                          <p:val>
                                            <p:strVal val="#ppt_x"/>
                                          </p:val>
                                        </p:tav>
                                        <p:tav tm="100000">
                                          <p:val>
                                            <p:strVal val="#ppt_x"/>
                                          </p:val>
                                        </p:tav>
                                      </p:tavLst>
                                    </p:anim>
                                    <p:anim calcmode="lin" valueType="num">
                                      <p:cBhvr additive="base">
                                        <p:cTn id="18"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4105"/>
                                        </p:tgtEl>
                                        <p:attrNameLst>
                                          <p:attrName>style.visibility</p:attrName>
                                        </p:attrNameLst>
                                      </p:cBhvr>
                                      <p:to>
                                        <p:strVal val="visible"/>
                                      </p:to>
                                    </p:set>
                                    <p:anim calcmode="lin" valueType="num">
                                      <p:cBhvr additive="base">
                                        <p:cTn id="23" dur="500" fill="hold"/>
                                        <p:tgtEl>
                                          <p:spTgt spid="4105"/>
                                        </p:tgtEl>
                                        <p:attrNameLst>
                                          <p:attrName>ppt_x</p:attrName>
                                        </p:attrNameLst>
                                      </p:cBhvr>
                                      <p:tavLst>
                                        <p:tav tm="0">
                                          <p:val>
                                            <p:strVal val="0-#ppt_w/2"/>
                                          </p:val>
                                        </p:tav>
                                        <p:tav tm="100000">
                                          <p:val>
                                            <p:strVal val="#ppt_x"/>
                                          </p:val>
                                        </p:tav>
                                      </p:tavLst>
                                    </p:anim>
                                    <p:anim calcmode="lin" valueType="num">
                                      <p:cBhvr additive="base">
                                        <p:cTn id="24" dur="500" fill="hold"/>
                                        <p:tgtEl>
                                          <p:spTgt spid="41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Choosing the Best Method</a:t>
            </a:r>
            <a:endParaRPr lang="en-US" dirty="0"/>
          </a:p>
        </p:txBody>
      </p:sp>
      <p:sp>
        <p:nvSpPr>
          <p:cNvPr id="3" name="Content Placeholder 2"/>
          <p:cNvSpPr>
            <a:spLocks noGrp="1"/>
          </p:cNvSpPr>
          <p:nvPr>
            <p:ph idx="1"/>
          </p:nvPr>
        </p:nvSpPr>
        <p:spPr/>
        <p:txBody>
          <a:bodyPr>
            <a:normAutofit/>
          </a:bodyPr>
          <a:lstStyle/>
          <a:p>
            <a:r>
              <a:rPr lang="en-US" dirty="0" smtClean="0"/>
              <a:t>The first thing to look at is the type of job, its physical </a:t>
            </a:r>
            <a:r>
              <a:rPr lang="en-US" dirty="0" err="1" smtClean="0"/>
              <a:t>size,the</a:t>
            </a:r>
            <a:r>
              <a:rPr lang="en-US" dirty="0" smtClean="0"/>
              <a:t> total amount of concrete to be placed, and the time schedule. Studying the job details further will tell how much of the work is below, at, or above ground level. This aids in choosing the concrete handling equipment necessary for placing concrete at the required levels.</a:t>
            </a: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7467600" cy="1143000"/>
          </a:xfrm>
        </p:spPr>
        <p:txBody>
          <a:bodyPr/>
          <a:lstStyle/>
          <a:p>
            <a:r>
              <a:rPr lang="en-US" b="1" dirty="0" smtClean="0"/>
              <a:t>Work Above Ground Level</a:t>
            </a:r>
            <a:endParaRPr lang="en-US" dirty="0"/>
          </a:p>
        </p:txBody>
      </p:sp>
      <p:sp>
        <p:nvSpPr>
          <p:cNvPr id="3" name="Content Placeholder 2"/>
          <p:cNvSpPr>
            <a:spLocks noGrp="1"/>
          </p:cNvSpPr>
          <p:nvPr>
            <p:ph idx="1"/>
          </p:nvPr>
        </p:nvSpPr>
        <p:spPr>
          <a:xfrm>
            <a:off x="228600" y="2895600"/>
            <a:ext cx="7467600" cy="3733800"/>
          </a:xfrm>
        </p:spPr>
        <p:txBody>
          <a:bodyPr>
            <a:normAutofit/>
          </a:bodyPr>
          <a:lstStyle/>
          <a:p>
            <a:r>
              <a:rPr lang="en-US" dirty="0" smtClean="0"/>
              <a:t>Conveyor belt, crane and bucket, hoist, pump, or the ultimate sky-hook, the helicopter, can be used for lifting concrete to locations above ground level The tower crane and pumping boom are the right tools for tall buildings.</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Work At and Below Ground Level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largest volumes of concrete in a typical job usually are either below or at ground level and therefore can be placed by methods different from those employed on the superstructure. Concrete work below ground can vary enormously—from filling large-diameter bored piles or massive mat foundations to the intricate work involved in basement and subbasement walls. A crane can be used to handle formwork, reinforcing steel, and concrete.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467600" cy="4830763"/>
          </a:xfrm>
        </p:spPr>
        <p:txBody>
          <a:bodyPr>
            <a:normAutofit/>
          </a:bodyPr>
          <a:lstStyle/>
          <a:p>
            <a:pPr>
              <a:buNone/>
            </a:pPr>
            <a:endParaRPr lang="en-US" dirty="0" smtClean="0"/>
          </a:p>
          <a:p>
            <a:r>
              <a:rPr lang="en-US" dirty="0" smtClean="0"/>
              <a:t>Possibly the concrete can be </a:t>
            </a:r>
            <a:r>
              <a:rPr lang="en-US" dirty="0" err="1" smtClean="0"/>
              <a:t>chuted</a:t>
            </a:r>
            <a:r>
              <a:rPr lang="en-US" dirty="0" smtClean="0"/>
              <a:t> directly from the truck mixer to the point needed. Chutes should be metal or metal lined. They must not slope greater than 1 vertical to 2 horizontal or less than 1 vertical to 3 horizontal. Long</a:t>
            </a:r>
          </a:p>
          <a:p>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19400"/>
            <a:ext cx="7467600" cy="2743200"/>
          </a:xfrm>
        </p:spPr>
        <p:txBody>
          <a:bodyPr/>
          <a:lstStyle/>
          <a:p>
            <a:endParaRPr lang="en-US" dirty="0" smtClean="0"/>
          </a:p>
          <a:p>
            <a:r>
              <a:rPr lang="en-US" dirty="0" smtClean="0"/>
              <a:t>                     </a:t>
            </a:r>
            <a:r>
              <a:rPr lang="en-US" sz="5400" dirty="0" smtClean="0"/>
              <a:t>Thanks </a:t>
            </a:r>
          </a:p>
        </p:txBody>
      </p:sp>
      <p:pic>
        <p:nvPicPr>
          <p:cNvPr id="52228" name="Picture 4" descr="C:\Documents and Settings\Administrator\My Documents\My Pictures\imagesCA61VS7O.jpg"/>
          <p:cNvPicPr>
            <a:picLocks noChangeAspect="1" noChangeArrowheads="1"/>
          </p:cNvPicPr>
          <p:nvPr/>
        </p:nvPicPr>
        <p:blipFill>
          <a:blip r:embed="rId2"/>
          <a:srcRect/>
          <a:stretch>
            <a:fillRect/>
          </a:stretch>
        </p:blipFill>
        <p:spPr bwMode="auto">
          <a:xfrm>
            <a:off x="6477000" y="2209800"/>
            <a:ext cx="2343150" cy="3340235"/>
          </a:xfrm>
          <a:prstGeom prst="rect">
            <a:avLst/>
          </a:prstGeom>
          <a:noFill/>
        </p:spPr>
      </p:pic>
      <p:pic>
        <p:nvPicPr>
          <p:cNvPr id="52229" name="Picture 5" descr="C:\Documents and Settings\Administrator\My Documents\My Pictures\imagesCAUNYK8K.jpg"/>
          <p:cNvPicPr>
            <a:picLocks noChangeAspect="1" noChangeArrowheads="1"/>
          </p:cNvPicPr>
          <p:nvPr/>
        </p:nvPicPr>
        <p:blipFill>
          <a:blip r:embed="rId3"/>
          <a:srcRect/>
          <a:stretch>
            <a:fillRect/>
          </a:stretch>
        </p:blipFill>
        <p:spPr bwMode="auto">
          <a:xfrm>
            <a:off x="0" y="5319713"/>
            <a:ext cx="1504404" cy="1538287"/>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iterate type="lt">
                                    <p:tmPct val="10000"/>
                                  </p:iterate>
                                  <p:childTnLst>
                                    <p:animMotion origin="layout" path="M 0.27119 -0.35278 C 0.1132 -0.41852 -0.04496 -0.48403 -0.13524 -0.47106 C -0.22586 -0.4581 -0.24409 -0.37662 -0.27239 -0.27523 C -0.30069 -0.17384 -0.31736 0.03009 -0.30468 0.1375 C -0.29201 0.24491 -0.30833 0.33009 -0.19652 0.36991 C -0.08472 0.40972 0.23108 0.42153 0.36632 0.37639 C 0.50157 0.33125 0.57744 0.2382 0.61476 0.09884 C 0.65209 -0.04051 0.64723 -0.35764 0.59046 -0.46018 C 0.53369 -0.56273 0.3474 -0.55347 0.27431 -0.5162 C 0.20122 -0.47893 0.17987 -0.31111 0.15174 -0.23657 C 0.12344 -0.16204 0.12014 -0.09282 0.10504 -0.06875 C 0.08994 -0.04467 0.07223 -0.08472 0.06146 -0.09259 C 0.0507 -0.10046 0.06007 -0.12454 0.04046 -0.1162 C 0.02084 -0.10787 -0.04947 -0.0625 -0.05625 -0.04305 C -0.06302 -0.02361 -0.0092 -0.00648 -4.44444E-6 -1.48148E-6 " pathEditMode="relative" rAng="0" ptsTypes="aaaaaaaaaaaaaaA">
                                      <p:cBhvr>
                                        <p:cTn id="6" dur="2000" fill="hold"/>
                                        <p:tgtEl>
                                          <p:spTgt spid="3">
                                            <p:txEl>
                                              <p:pRg st="1" end="1"/>
                                            </p:txEl>
                                          </p:spTgt>
                                        </p:tgtEl>
                                        <p:attrNameLst>
                                          <p:attrName>ppt_x</p:attrName>
                                          <p:attrName>ppt_y</p:attrName>
                                        </p:attrNameLst>
                                      </p:cBhvr>
                                      <p:rCtr x="-104" y="28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2228"/>
                                        </p:tgtEl>
                                        <p:attrNameLst>
                                          <p:attrName>style.visibility</p:attrName>
                                        </p:attrNameLst>
                                      </p:cBhvr>
                                      <p:to>
                                        <p:strVal val="visible"/>
                                      </p:to>
                                    </p:set>
                                    <p:anim calcmode="lin" valueType="num">
                                      <p:cBhvr additive="base">
                                        <p:cTn id="11" dur="500" fill="hold"/>
                                        <p:tgtEl>
                                          <p:spTgt spid="52228"/>
                                        </p:tgtEl>
                                        <p:attrNameLst>
                                          <p:attrName>ppt_x</p:attrName>
                                        </p:attrNameLst>
                                      </p:cBhvr>
                                      <p:tavLst>
                                        <p:tav tm="0">
                                          <p:val>
                                            <p:strVal val="#ppt_x"/>
                                          </p:val>
                                        </p:tav>
                                        <p:tav tm="100000">
                                          <p:val>
                                            <p:strVal val="#ppt_x"/>
                                          </p:val>
                                        </p:tav>
                                      </p:tavLst>
                                    </p:anim>
                                    <p:anim calcmode="lin" valueType="num">
                                      <p:cBhvr additive="base">
                                        <p:cTn id="12"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2229"/>
                                        </p:tgtEl>
                                        <p:attrNameLst>
                                          <p:attrName>style.visibility</p:attrName>
                                        </p:attrNameLst>
                                      </p:cBhvr>
                                      <p:to>
                                        <p:strVal val="visible"/>
                                      </p:to>
                                    </p:set>
                                    <p:animEffect transition="in" filter="diamond(in)">
                                      <p:cBhvr>
                                        <p:cTn id="17" dur="20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3733800"/>
            <a:ext cx="8915400" cy="2743200"/>
          </a:xfrm>
        </p:spPr>
        <p:txBody>
          <a:bodyPr>
            <a:normAutofit/>
          </a:bodyPr>
          <a:lstStyle/>
          <a:p>
            <a:r>
              <a:rPr lang="en-US" b="1" dirty="0"/>
              <a:t>BATCHING</a:t>
            </a:r>
            <a:endParaRPr lang="en-US" dirty="0"/>
          </a:p>
          <a:p>
            <a:r>
              <a:rPr lang="en-US" dirty="0"/>
              <a:t>Batching is the process of measuring </a:t>
            </a:r>
            <a:r>
              <a:rPr lang="en-US" dirty="0" smtClean="0"/>
              <a:t>concrete mix ingredients by </a:t>
            </a:r>
            <a:r>
              <a:rPr lang="en-US" dirty="0"/>
              <a:t>either mass or volume and introducing </a:t>
            </a:r>
            <a:r>
              <a:rPr lang="en-US" dirty="0" smtClean="0"/>
              <a:t>them  into </a:t>
            </a:r>
            <a:r>
              <a:rPr lang="en-US" dirty="0"/>
              <a:t>the mixer</a:t>
            </a:r>
            <a:r>
              <a:rPr lang="en-US" dirty="0" smtClean="0"/>
              <a:t>.</a:t>
            </a:r>
          </a:p>
          <a:p>
            <a:pPr>
              <a:buNone/>
            </a:pPr>
            <a:r>
              <a:rPr lang="en-US" dirty="0" smtClean="0"/>
              <a:t> </a:t>
            </a:r>
            <a:endParaRPr lang="en-US" dirty="0"/>
          </a:p>
        </p:txBody>
      </p:sp>
      <p:sp>
        <p:nvSpPr>
          <p:cNvPr id="5" name="Title 1"/>
          <p:cNvSpPr>
            <a:spLocks noGrp="1"/>
          </p:cNvSpPr>
          <p:nvPr>
            <p:ph type="title"/>
          </p:nvPr>
        </p:nvSpPr>
        <p:spPr>
          <a:xfrm>
            <a:off x="3657600" y="838200"/>
            <a:ext cx="5334000" cy="2133600"/>
          </a:xfrm>
        </p:spPr>
        <p:txBody>
          <a:bodyPr>
            <a:normAutofit fontScale="90000"/>
          </a:bodyPr>
          <a:lstStyle/>
          <a:p>
            <a:r>
              <a:rPr lang="en-US" b="1" dirty="0" smtClean="0"/>
              <a:t>Transportation and placing of concrete process</a:t>
            </a:r>
            <a:endParaRPr lang="en-US" sz="4400" dirty="0"/>
          </a:p>
        </p:txBody>
      </p:sp>
      <p:pic>
        <p:nvPicPr>
          <p:cNvPr id="6" name="Picture 6" descr="http://t3.gstatic.com/images?q=tbn:ANd9GcSUWSSlyspuzDF8UacTFK27HAMfjSAR2bPPU43KKd6yfasQ06B7"/>
          <p:cNvPicPr>
            <a:picLocks noChangeAspect="1" noChangeArrowheads="1"/>
          </p:cNvPicPr>
          <p:nvPr/>
        </p:nvPicPr>
        <p:blipFill>
          <a:blip r:embed="rId2"/>
          <a:srcRect/>
          <a:stretch>
            <a:fillRect/>
          </a:stretch>
        </p:blipFill>
        <p:spPr bwMode="auto">
          <a:xfrm>
            <a:off x="533400" y="914400"/>
            <a:ext cx="2819400" cy="24588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5486400" cy="990600"/>
          </a:xfrm>
        </p:spPr>
        <p:txBody>
          <a:bodyPr>
            <a:normAutofit/>
          </a:bodyPr>
          <a:lstStyle/>
          <a:p>
            <a:pPr lvl="1" algn="l" rtl="0">
              <a:spcBef>
                <a:spcPct val="0"/>
              </a:spcBef>
            </a:pPr>
            <a:r>
              <a:rPr lang="en-US" sz="3600" b="1" dirty="0" smtClean="0"/>
              <a:t>MIXING OF CONCRETE</a:t>
            </a:r>
            <a:r>
              <a:rPr lang="en-US" dirty="0" smtClean="0"/>
              <a:t/>
            </a:r>
            <a:br>
              <a:rPr lang="en-US" dirty="0" smtClean="0"/>
            </a:br>
            <a:endParaRPr lang="en-US" dirty="0"/>
          </a:p>
        </p:txBody>
      </p:sp>
      <p:sp>
        <p:nvSpPr>
          <p:cNvPr id="5" name="Content Placeholder 2"/>
          <p:cNvSpPr>
            <a:spLocks noGrp="1"/>
          </p:cNvSpPr>
          <p:nvPr>
            <p:ph idx="1"/>
          </p:nvPr>
        </p:nvSpPr>
        <p:spPr>
          <a:xfrm>
            <a:off x="457200" y="1752601"/>
            <a:ext cx="4572000" cy="4267200"/>
          </a:xfrm>
        </p:spPr>
        <p:txBody>
          <a:bodyPr>
            <a:normAutofit fontScale="85000" lnSpcReduction="20000"/>
          </a:bodyPr>
          <a:lstStyle/>
          <a:p>
            <a:r>
              <a:rPr lang="en-US" dirty="0" smtClean="0"/>
              <a:t>All </a:t>
            </a:r>
            <a:r>
              <a:rPr lang="en-US" dirty="0"/>
              <a:t>concrete should be mixed thoroughly until it is </a:t>
            </a:r>
            <a:r>
              <a:rPr lang="en-US" dirty="0" smtClean="0"/>
              <a:t>uniform in </a:t>
            </a:r>
            <a:r>
              <a:rPr lang="en-US" dirty="0"/>
              <a:t>appearance, with all </a:t>
            </a:r>
            <a:r>
              <a:rPr lang="en-US" dirty="0" smtClean="0"/>
              <a:t>ingredients </a:t>
            </a:r>
            <a:r>
              <a:rPr lang="en-US" dirty="0"/>
              <a:t>evenly </a:t>
            </a:r>
            <a:r>
              <a:rPr lang="en-US" dirty="0" smtClean="0"/>
              <a:t>distributed</a:t>
            </a:r>
          </a:p>
          <a:p>
            <a:r>
              <a:rPr lang="en-US" dirty="0" smtClean="0"/>
              <a:t>Maximum allowable differences </a:t>
            </a:r>
            <a:r>
              <a:rPr lang="en-US" dirty="0"/>
              <a:t>to </a:t>
            </a:r>
            <a:r>
              <a:rPr lang="en-US" dirty="0" smtClean="0"/>
              <a:t> </a:t>
            </a:r>
            <a:r>
              <a:rPr lang="en-US" dirty="0" err="1" smtClean="0"/>
              <a:t>evaluat</a:t>
            </a:r>
            <a:r>
              <a:rPr lang="en-US" dirty="0" smtClean="0"/>
              <a:t> mixing </a:t>
            </a:r>
            <a:r>
              <a:rPr lang="en-US" dirty="0"/>
              <a:t>uniformity within a batch of ready </a:t>
            </a:r>
            <a:r>
              <a:rPr lang="en-US" dirty="0" smtClean="0"/>
              <a:t>mixed concrete are </a:t>
            </a:r>
            <a:r>
              <a:rPr lang="en-US" dirty="0"/>
              <a:t>given in ASTM C 94 (AASHTO M 157).</a:t>
            </a:r>
          </a:p>
          <a:p>
            <a:endParaRPr lang="en-US" dirty="0"/>
          </a:p>
        </p:txBody>
      </p:sp>
      <p:pic>
        <p:nvPicPr>
          <p:cNvPr id="4098" name="Picture 2" descr="C:\Documents and Settings\Administrator\My Documents\My Pictures\imagesCA309XJI.jpg"/>
          <p:cNvPicPr>
            <a:picLocks noChangeAspect="1" noChangeArrowheads="1"/>
          </p:cNvPicPr>
          <p:nvPr/>
        </p:nvPicPr>
        <p:blipFill>
          <a:blip r:embed="rId2"/>
          <a:srcRect/>
          <a:stretch>
            <a:fillRect/>
          </a:stretch>
        </p:blipFill>
        <p:spPr bwMode="auto">
          <a:xfrm>
            <a:off x="5638800" y="2667000"/>
            <a:ext cx="32766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wipe(down)">
                                      <p:cBhvr>
                                        <p:cTn id="2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5867400" cy="3962400"/>
          </a:xfrm>
        </p:spPr>
        <p:txBody>
          <a:bodyPr>
            <a:normAutofit/>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TRANPORTATION AND PLACING OF CONCRETE                      ????????</a:t>
            </a:r>
            <a:endParaRPr lang="en-US" dirty="0"/>
          </a:p>
        </p:txBody>
      </p:sp>
      <p:pic>
        <p:nvPicPr>
          <p:cNvPr id="4" name="Picture 2" descr="C:\Documents and Settings\Administrator\My Documents\My Pictures\imagesCAXF4JWP.jpg"/>
          <p:cNvPicPr>
            <a:picLocks noChangeAspect="1" noChangeArrowheads="1"/>
          </p:cNvPicPr>
          <p:nvPr/>
        </p:nvPicPr>
        <p:blipFill>
          <a:blip r:embed="rId2"/>
          <a:srcRect/>
          <a:stretch>
            <a:fillRect/>
          </a:stretch>
        </p:blipFill>
        <p:spPr bwMode="auto">
          <a:xfrm>
            <a:off x="6019800" y="2286000"/>
            <a:ext cx="2362200" cy="28194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6477000" cy="3276600"/>
          </a:xfrm>
        </p:spPr>
        <p:txBody>
          <a:bodyPr>
            <a:normAutofit fontScale="92500"/>
          </a:bodyPr>
          <a:lstStyle/>
          <a:p>
            <a:r>
              <a:rPr lang="en-US" b="1" i="1" dirty="0" smtClean="0">
                <a:latin typeface="Arial Black" pitchFamily="34" charset="0"/>
              </a:rPr>
              <a:t>Transporting of concrete:</a:t>
            </a:r>
          </a:p>
          <a:p>
            <a:r>
              <a:rPr lang="en-US" dirty="0" smtClean="0"/>
              <a:t>Transporting is that process in which concrete is achieve from a concrete batching plant or any where such as(concrete </a:t>
            </a:r>
            <a:r>
              <a:rPr lang="en-US" dirty="0" err="1" smtClean="0"/>
              <a:t>mixer,hand</a:t>
            </a:r>
            <a:r>
              <a:rPr lang="en-US" dirty="0" smtClean="0"/>
              <a:t> mixing </a:t>
            </a:r>
            <a:r>
              <a:rPr lang="en-US" dirty="0" err="1" smtClean="0"/>
              <a:t>place,etc</a:t>
            </a:r>
            <a:r>
              <a:rPr lang="en-US" dirty="0" smtClean="0"/>
              <a:t>) and transport on working place on construction site. </a:t>
            </a:r>
            <a:endParaRPr lang="en-US" dirty="0"/>
          </a:p>
        </p:txBody>
      </p:sp>
      <p:pic>
        <p:nvPicPr>
          <p:cNvPr id="5" name="Picture 3" descr="C:\Documents and Settings\Administrator\My Documents\My Pictures\imagesCAJC3J99.jpg"/>
          <p:cNvPicPr>
            <a:picLocks noChangeAspect="1" noChangeArrowheads="1"/>
          </p:cNvPicPr>
          <p:nvPr/>
        </p:nvPicPr>
        <p:blipFill>
          <a:blip r:embed="rId2"/>
          <a:srcRect/>
          <a:stretch>
            <a:fillRect/>
          </a:stretch>
        </p:blipFill>
        <p:spPr bwMode="auto">
          <a:xfrm>
            <a:off x="6553200" y="4267201"/>
            <a:ext cx="2590800" cy="2590800"/>
          </a:xfrm>
          <a:prstGeom prst="rect">
            <a:avLst/>
          </a:prstGeom>
          <a:noFill/>
        </p:spPr>
      </p:pic>
      <p:pic>
        <p:nvPicPr>
          <p:cNvPr id="1027" name="Picture 3" descr="C:\Documents and Settings\Administrator\My Documents\My Pictures\imagesCANAVKXL.jpg"/>
          <p:cNvPicPr>
            <a:picLocks noChangeAspect="1" noChangeArrowheads="1"/>
          </p:cNvPicPr>
          <p:nvPr/>
        </p:nvPicPr>
        <p:blipFill>
          <a:blip r:embed="rId3"/>
          <a:srcRect/>
          <a:stretch>
            <a:fillRect/>
          </a:stretch>
        </p:blipFill>
        <p:spPr bwMode="auto">
          <a:xfrm>
            <a:off x="304800" y="5257800"/>
            <a:ext cx="1295400" cy="12954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iterate type="wd">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ppt_x"/>
                                          </p:val>
                                        </p:tav>
                                        <p:tav tm="100000">
                                          <p:val>
                                            <p:strVal val="#ppt_x"/>
                                          </p:val>
                                        </p:tav>
                                      </p:tavLst>
                                    </p:anim>
                                    <p:anim calcmode="lin" valueType="num">
                                      <p:cBhvr additive="base">
                                        <p:cTn id="2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1"/>
            <a:ext cx="7467600" cy="3429000"/>
          </a:xfrm>
        </p:spPr>
        <p:txBody>
          <a:bodyPr>
            <a:normAutofit/>
          </a:bodyPr>
          <a:lstStyle/>
          <a:p>
            <a:endParaRPr lang="en-US" b="1" i="1" dirty="0" smtClean="0">
              <a:latin typeface="Arial Black" pitchFamily="34" charset="0"/>
            </a:endParaRPr>
          </a:p>
          <a:p>
            <a:r>
              <a:rPr lang="en-US" b="1" i="1" dirty="0" smtClean="0">
                <a:latin typeface="Arial Black" pitchFamily="34" charset="0"/>
              </a:rPr>
              <a:t>Placing  of concrete:</a:t>
            </a:r>
          </a:p>
          <a:p>
            <a:r>
              <a:rPr lang="en-US" dirty="0" smtClean="0"/>
              <a:t>Freshly made concrete are poured in formwork or its final position is called placing of concrete </a:t>
            </a:r>
            <a:endParaRPr lang="en-US" dirty="0"/>
          </a:p>
        </p:txBody>
      </p:sp>
      <p:pic>
        <p:nvPicPr>
          <p:cNvPr id="5" name="Picture 3" descr="C:\Documents and Settings\Administrator\My Documents\My Pictures\imagesCAJC3J99.jpg"/>
          <p:cNvPicPr>
            <a:picLocks noChangeAspect="1" noChangeArrowheads="1"/>
          </p:cNvPicPr>
          <p:nvPr/>
        </p:nvPicPr>
        <p:blipFill>
          <a:blip r:embed="rId2"/>
          <a:srcRect/>
          <a:stretch>
            <a:fillRect/>
          </a:stretch>
        </p:blipFill>
        <p:spPr bwMode="auto">
          <a:xfrm>
            <a:off x="6934200" y="4267200"/>
            <a:ext cx="2590800" cy="2590800"/>
          </a:xfrm>
          <a:prstGeom prst="rect">
            <a:avLst/>
          </a:prstGeom>
          <a:noFill/>
        </p:spPr>
      </p:pic>
      <p:pic>
        <p:nvPicPr>
          <p:cNvPr id="3074" name="Picture 2" descr="C:\Documents and Settings\Administrator\My Documents\My Pictures\imagesCANAVKXL.jpg"/>
          <p:cNvPicPr>
            <a:picLocks noChangeAspect="1" noChangeArrowheads="1"/>
          </p:cNvPicPr>
          <p:nvPr/>
        </p:nvPicPr>
        <p:blipFill>
          <a:blip r:embed="rId3"/>
          <a:srcRect/>
          <a:stretch>
            <a:fillRect/>
          </a:stretch>
        </p:blipFill>
        <p:spPr bwMode="auto">
          <a:xfrm>
            <a:off x="152400" y="5257800"/>
            <a:ext cx="1295400" cy="12954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My Documents\My Pictures\concrete-pouring.jpg"/>
          <p:cNvPicPr>
            <a:picLocks noGrp="1" noChangeAspect="1" noChangeArrowheads="1"/>
          </p:cNvPicPr>
          <p:nvPr>
            <p:ph idx="1"/>
          </p:nvPr>
        </p:nvPicPr>
        <p:blipFill>
          <a:blip r:embed="rId2"/>
          <a:srcRect/>
          <a:stretch>
            <a:fillRect/>
          </a:stretch>
        </p:blipFill>
        <p:spPr bwMode="auto">
          <a:xfrm>
            <a:off x="4343400" y="685800"/>
            <a:ext cx="4572000" cy="3505200"/>
          </a:xfrm>
          <a:prstGeom prst="rect">
            <a:avLst/>
          </a:prstGeom>
          <a:noFill/>
        </p:spPr>
      </p:pic>
      <p:pic>
        <p:nvPicPr>
          <p:cNvPr id="2050" name="Picture 2" descr="C:\Documents and Settings\Administrator\My Documents\My Pictures\imagesCAMM497I.jpg"/>
          <p:cNvPicPr>
            <a:picLocks noChangeAspect="1" noChangeArrowheads="1"/>
          </p:cNvPicPr>
          <p:nvPr/>
        </p:nvPicPr>
        <p:blipFill>
          <a:blip r:embed="rId3"/>
          <a:srcRect/>
          <a:stretch>
            <a:fillRect/>
          </a:stretch>
        </p:blipFill>
        <p:spPr bwMode="auto">
          <a:xfrm>
            <a:off x="228600" y="685800"/>
            <a:ext cx="3733800" cy="3581400"/>
          </a:xfrm>
          <a:prstGeom prst="rect">
            <a:avLst/>
          </a:prstGeom>
          <a:noFill/>
        </p:spPr>
      </p:pic>
      <p:pic>
        <p:nvPicPr>
          <p:cNvPr id="2051" name="Picture 3" descr="C:\Documents and Settings\Administrator\My Documents\My Pictures\imagesCAJC3J99.jpg"/>
          <p:cNvPicPr>
            <a:picLocks noChangeAspect="1" noChangeArrowheads="1"/>
          </p:cNvPicPr>
          <p:nvPr/>
        </p:nvPicPr>
        <p:blipFill>
          <a:blip r:embed="rId4"/>
          <a:srcRect/>
          <a:stretch>
            <a:fillRect/>
          </a:stretch>
        </p:blipFill>
        <p:spPr bwMode="auto">
          <a:xfrm>
            <a:off x="6553200" y="4267201"/>
            <a:ext cx="2590800" cy="2590800"/>
          </a:xfrm>
          <a:prstGeom prst="rect">
            <a:avLst/>
          </a:prstGeom>
          <a:noFill/>
        </p:spPr>
      </p:pic>
      <p:pic>
        <p:nvPicPr>
          <p:cNvPr id="2052" name="Picture 4" descr="C:\Documents and Settings\Administrator\My Documents\My Pictures\untitled.bmp"/>
          <p:cNvPicPr>
            <a:picLocks noChangeAspect="1" noChangeArrowheads="1"/>
          </p:cNvPicPr>
          <p:nvPr/>
        </p:nvPicPr>
        <p:blipFill>
          <a:blip r:embed="rId5"/>
          <a:srcRect/>
          <a:stretch>
            <a:fillRect/>
          </a:stretch>
        </p:blipFill>
        <p:spPr bwMode="auto">
          <a:xfrm>
            <a:off x="0" y="4859503"/>
            <a:ext cx="1905000" cy="1998497"/>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additive="base">
                                        <p:cTn id="24" dur="500" fill="hold"/>
                                        <p:tgtEl>
                                          <p:spTgt spid="2052"/>
                                        </p:tgtEl>
                                        <p:attrNameLst>
                                          <p:attrName>ppt_x</p:attrName>
                                        </p:attrNameLst>
                                      </p:cBhvr>
                                      <p:tavLst>
                                        <p:tav tm="0">
                                          <p:val>
                                            <p:strVal val="#ppt_x"/>
                                          </p:val>
                                        </p:tav>
                                        <p:tav tm="100000">
                                          <p:val>
                                            <p:strVal val="#ppt_x"/>
                                          </p:val>
                                        </p:tav>
                                      </p:tavLst>
                                    </p:anim>
                                    <p:anim calcmode="lin" valueType="num">
                                      <p:cBhvr additive="base">
                                        <p:cTn id="2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21600000">
                                      <p:cBhvr>
                                        <p:cTn id="2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520</TotalTime>
  <Words>1242</Words>
  <Application>Microsoft Office PowerPoint</Application>
  <PresentationFormat>On-screen Show (4:3)</PresentationFormat>
  <Paragraphs>99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Technic</vt:lpstr>
      <vt:lpstr>Slide 1</vt:lpstr>
      <vt:lpstr>TRANSPORTATION AND PLACING OF CONCRETE</vt:lpstr>
      <vt:lpstr>PRESENTED TO:                             DR. AYUB ELAHI </vt:lpstr>
      <vt:lpstr>Transportation and placing of concrete process</vt:lpstr>
      <vt:lpstr>MIXING OF CONCRETE </vt:lpstr>
      <vt:lpstr>TRANPORTATION AND PLACING OF CONCRETE                      ????????</vt:lpstr>
      <vt:lpstr>Slide 7</vt:lpstr>
      <vt:lpstr>Slide 8</vt:lpstr>
      <vt:lpstr>Slide 9</vt:lpstr>
      <vt:lpstr>METHODS AND EQUIPMENTS?</vt:lpstr>
      <vt:lpstr>Belt conveyer</vt:lpstr>
      <vt:lpstr>Slide 12</vt:lpstr>
      <vt:lpstr>Heavy duty pavers for concrete slabs : canal and reservoir</vt:lpstr>
      <vt:lpstr>Belt conveyer mounted on truck mixers </vt:lpstr>
      <vt:lpstr>Slide 15</vt:lpstr>
      <vt:lpstr>Slide 16</vt:lpstr>
      <vt:lpstr>Buckets</vt:lpstr>
      <vt:lpstr>Slide 18</vt:lpstr>
      <vt:lpstr>Slide 19</vt:lpstr>
      <vt:lpstr>Concrete truck mixer Chutes </vt:lpstr>
      <vt:lpstr>Slide 21</vt:lpstr>
      <vt:lpstr>Slide 22</vt:lpstr>
      <vt:lpstr>Pumps</vt:lpstr>
      <vt:lpstr>Slide 24</vt:lpstr>
      <vt:lpstr> Buggies</vt:lpstr>
      <vt:lpstr>Slide 26</vt:lpstr>
      <vt:lpstr>Pneumatic guns (shotcrete)</vt:lpstr>
      <vt:lpstr>Slide 28</vt:lpstr>
      <vt:lpstr>Slide 29</vt:lpstr>
      <vt:lpstr>Tremie</vt:lpstr>
      <vt:lpstr>Slide 31</vt:lpstr>
      <vt:lpstr>Choosing the Best Method</vt:lpstr>
      <vt:lpstr>Work Above Ground Level</vt:lpstr>
      <vt:lpstr>Work At and Below Ground Level</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AND PLACING OF CONCRETE</dc:title>
  <dc:creator>GHUMMAN G</dc:creator>
  <cp:lastModifiedBy>GHUMMAN G</cp:lastModifiedBy>
  <cp:revision>104</cp:revision>
  <dcterms:created xsi:type="dcterms:W3CDTF">2010-12-28T10:25:21Z</dcterms:created>
  <dcterms:modified xsi:type="dcterms:W3CDTF">2011-01-02T06:11:58Z</dcterms:modified>
</cp:coreProperties>
</file>